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34"/>
  </p:notesMasterIdLst>
  <p:handoutMasterIdLst>
    <p:handoutMasterId r:id="rId35"/>
  </p:handoutMasterIdLst>
  <p:sldIdLst>
    <p:sldId id="323" r:id="rId4"/>
    <p:sldId id="257" r:id="rId5"/>
    <p:sldId id="290" r:id="rId6"/>
    <p:sldId id="327" r:id="rId7"/>
    <p:sldId id="291" r:id="rId8"/>
    <p:sldId id="292" r:id="rId9"/>
    <p:sldId id="289" r:id="rId10"/>
    <p:sldId id="295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9" r:id="rId24"/>
    <p:sldId id="310" r:id="rId25"/>
    <p:sldId id="311" r:id="rId26"/>
    <p:sldId id="312" r:id="rId27"/>
    <p:sldId id="313" r:id="rId28"/>
    <p:sldId id="314" r:id="rId29"/>
    <p:sldId id="316" r:id="rId30"/>
    <p:sldId id="324" r:id="rId31"/>
    <p:sldId id="325" r:id="rId32"/>
    <p:sldId id="326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D33"/>
    <a:srgbClr val="009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 autoAdjust="0"/>
    <p:restoredTop sz="81092" autoAdjust="0"/>
  </p:normalViewPr>
  <p:slideViewPr>
    <p:cSldViewPr snapToGrid="0" snapToObjects="1">
      <p:cViewPr>
        <p:scale>
          <a:sx n="100" d="100"/>
          <a:sy n="100" d="100"/>
        </p:scale>
        <p:origin x="2448" y="8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E4F3E-3DD9-4D6B-AD51-5667C30A47A6}" type="doc">
      <dgm:prSet loTypeId="urn:microsoft.com/office/officeart/2005/8/layout/venn2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AU"/>
        </a:p>
      </dgm:t>
    </dgm:pt>
    <dgm:pt modelId="{EE294BC7-15FD-4597-8F5C-7E91E63BCCC8}">
      <dgm:prSet phldrT="[Text]" custT="1"/>
      <dgm:spPr/>
      <dgm:t>
        <a:bodyPr/>
        <a:lstStyle/>
        <a:p>
          <a:r>
            <a:rPr lang="en-AU" sz="1800" dirty="0"/>
            <a:t>Orientation</a:t>
          </a:r>
          <a:endParaRPr lang="en-AU" sz="1700" dirty="0"/>
        </a:p>
      </dgm:t>
    </dgm:pt>
    <dgm:pt modelId="{8463C237-4AEB-47BB-AE13-5FAF7469D0FC}" type="parTrans" cxnId="{0AC26B4E-6B59-4D27-8B7C-08BF3B841D08}">
      <dgm:prSet/>
      <dgm:spPr/>
      <dgm:t>
        <a:bodyPr/>
        <a:lstStyle/>
        <a:p>
          <a:endParaRPr lang="en-AU"/>
        </a:p>
      </dgm:t>
    </dgm:pt>
    <dgm:pt modelId="{4332CB4C-50E5-4F03-B82F-175B81876D89}" type="sibTrans" cxnId="{0AC26B4E-6B59-4D27-8B7C-08BF3B841D08}">
      <dgm:prSet/>
      <dgm:spPr/>
      <dgm:t>
        <a:bodyPr/>
        <a:lstStyle/>
        <a:p>
          <a:endParaRPr lang="en-AU"/>
        </a:p>
      </dgm:t>
    </dgm:pt>
    <dgm:pt modelId="{1CF36803-0815-41CD-A1CB-C9351843E5A6}">
      <dgm:prSet phldrT="[Text]" custT="1"/>
      <dgm:spPr/>
      <dgm:t>
        <a:bodyPr/>
        <a:lstStyle/>
        <a:p>
          <a:r>
            <a:rPr lang="en-AU" sz="1600" dirty="0"/>
            <a:t>Arrangement</a:t>
          </a:r>
          <a:endParaRPr lang="en-AU" sz="1500" dirty="0"/>
        </a:p>
      </dgm:t>
    </dgm:pt>
    <dgm:pt modelId="{E2C664D2-80B3-470B-96AB-0FC9CCA7F5AE}" type="parTrans" cxnId="{097A343D-6C92-464C-930D-C1A7D399D4EB}">
      <dgm:prSet/>
      <dgm:spPr/>
      <dgm:t>
        <a:bodyPr/>
        <a:lstStyle/>
        <a:p>
          <a:endParaRPr lang="en-AU"/>
        </a:p>
      </dgm:t>
    </dgm:pt>
    <dgm:pt modelId="{04DFB5EC-4F92-4440-93BB-0265F1939AA9}" type="sibTrans" cxnId="{097A343D-6C92-464C-930D-C1A7D399D4EB}">
      <dgm:prSet/>
      <dgm:spPr/>
      <dgm:t>
        <a:bodyPr/>
        <a:lstStyle/>
        <a:p>
          <a:endParaRPr lang="en-AU"/>
        </a:p>
      </dgm:t>
    </dgm:pt>
    <dgm:pt modelId="{36EF2AC4-B238-40EC-9C72-4EC0A5573CF7}">
      <dgm:prSet phldrT="[Text]" custT="1"/>
      <dgm:spPr/>
      <dgm:t>
        <a:bodyPr/>
        <a:lstStyle/>
        <a:p>
          <a:r>
            <a:rPr lang="en-AU" sz="2000" dirty="0"/>
            <a:t>Location</a:t>
          </a:r>
          <a:endParaRPr lang="en-AU" sz="1800" dirty="0"/>
        </a:p>
      </dgm:t>
    </dgm:pt>
    <dgm:pt modelId="{00681BAA-F0BA-4DD1-9322-AC768D8ECAB4}" type="parTrans" cxnId="{EAAE6242-09D6-455E-9961-647D80661C6C}">
      <dgm:prSet/>
      <dgm:spPr/>
      <dgm:t>
        <a:bodyPr/>
        <a:lstStyle/>
        <a:p>
          <a:endParaRPr lang="en-AU"/>
        </a:p>
      </dgm:t>
    </dgm:pt>
    <dgm:pt modelId="{65A2B120-8818-49C7-86C8-CDC7C2F8F9A1}" type="sibTrans" cxnId="{EAAE6242-09D6-455E-9961-647D80661C6C}">
      <dgm:prSet/>
      <dgm:spPr/>
      <dgm:t>
        <a:bodyPr/>
        <a:lstStyle/>
        <a:p>
          <a:endParaRPr lang="en-AU"/>
        </a:p>
      </dgm:t>
    </dgm:pt>
    <dgm:pt modelId="{C4C656BD-983F-4376-A2E8-28B9FBDA58C2}">
      <dgm:prSet phldrT="[Text]" custT="1"/>
      <dgm:spPr/>
      <dgm:t>
        <a:bodyPr/>
        <a:lstStyle/>
        <a:p>
          <a:pPr rtl="0"/>
          <a:r>
            <a:rPr lang="en-AU" sz="2000" b="0" i="0" u="none" dirty="0"/>
            <a:t>Position</a:t>
          </a:r>
          <a:endParaRPr lang="en-AU" sz="2000" dirty="0"/>
        </a:p>
      </dgm:t>
    </dgm:pt>
    <dgm:pt modelId="{58D55AE0-B0AB-4A83-A76C-DA1F96BD8638}" type="parTrans" cxnId="{9EBEEB5B-11E9-497A-A549-CCFFD9B43F1D}">
      <dgm:prSet/>
      <dgm:spPr/>
      <dgm:t>
        <a:bodyPr/>
        <a:lstStyle/>
        <a:p>
          <a:endParaRPr lang="en-AU"/>
        </a:p>
      </dgm:t>
    </dgm:pt>
    <dgm:pt modelId="{ACBB32B2-6BA7-4F06-9471-B989ED4C34C0}" type="sibTrans" cxnId="{9EBEEB5B-11E9-497A-A549-CCFFD9B43F1D}">
      <dgm:prSet/>
      <dgm:spPr/>
      <dgm:t>
        <a:bodyPr/>
        <a:lstStyle/>
        <a:p>
          <a:endParaRPr lang="en-AU"/>
        </a:p>
      </dgm:t>
    </dgm:pt>
    <dgm:pt modelId="{DAB16DD4-1C4E-48D6-BDF8-6D3FE42F040E}" type="pres">
      <dgm:prSet presAssocID="{0C0E4F3E-3DD9-4D6B-AD51-5667C30A47A6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963E99-E122-4BB4-80B9-BF0A3404399D}" type="pres">
      <dgm:prSet presAssocID="{0C0E4F3E-3DD9-4D6B-AD51-5667C30A47A6}" presName="comp1" presStyleCnt="0"/>
      <dgm:spPr/>
    </dgm:pt>
    <dgm:pt modelId="{06AB1E96-E1CB-4A7C-AB44-27C7C8031A3F}" type="pres">
      <dgm:prSet presAssocID="{0C0E4F3E-3DD9-4D6B-AD51-5667C30A47A6}" presName="circle1" presStyleLbl="node1" presStyleIdx="0" presStyleCnt="4" custScaleX="135261"/>
      <dgm:spPr/>
      <dgm:t>
        <a:bodyPr/>
        <a:lstStyle/>
        <a:p>
          <a:endParaRPr lang="en-US"/>
        </a:p>
      </dgm:t>
    </dgm:pt>
    <dgm:pt modelId="{9D503A37-C9F8-4B0B-AABB-65790F16E58A}" type="pres">
      <dgm:prSet presAssocID="{0C0E4F3E-3DD9-4D6B-AD51-5667C30A47A6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35486-F336-4E78-B9DE-5CA926091B07}" type="pres">
      <dgm:prSet presAssocID="{0C0E4F3E-3DD9-4D6B-AD51-5667C30A47A6}" presName="comp2" presStyleCnt="0"/>
      <dgm:spPr/>
    </dgm:pt>
    <dgm:pt modelId="{0C9E64CC-6BE6-4978-82C0-29D725A90FD4}" type="pres">
      <dgm:prSet presAssocID="{0C0E4F3E-3DD9-4D6B-AD51-5667C30A47A6}" presName="circle2" presStyleLbl="node1" presStyleIdx="1" presStyleCnt="4" custScaleX="133204"/>
      <dgm:spPr/>
      <dgm:t>
        <a:bodyPr/>
        <a:lstStyle/>
        <a:p>
          <a:endParaRPr lang="en-US"/>
        </a:p>
      </dgm:t>
    </dgm:pt>
    <dgm:pt modelId="{556B56A4-9CA6-4955-B105-7DC038F51F0D}" type="pres">
      <dgm:prSet presAssocID="{0C0E4F3E-3DD9-4D6B-AD51-5667C30A47A6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D4E82-DCDA-4677-BD4C-6CAD5161CF04}" type="pres">
      <dgm:prSet presAssocID="{0C0E4F3E-3DD9-4D6B-AD51-5667C30A47A6}" presName="comp3" presStyleCnt="0"/>
      <dgm:spPr/>
    </dgm:pt>
    <dgm:pt modelId="{9DD0B9A6-941C-4EB4-AA96-C7FAE275191F}" type="pres">
      <dgm:prSet presAssocID="{0C0E4F3E-3DD9-4D6B-AD51-5667C30A47A6}" presName="circle3" presStyleLbl="node1" presStyleIdx="2" presStyleCnt="4" custScaleX="122944"/>
      <dgm:spPr/>
      <dgm:t>
        <a:bodyPr/>
        <a:lstStyle/>
        <a:p>
          <a:endParaRPr lang="en-US"/>
        </a:p>
      </dgm:t>
    </dgm:pt>
    <dgm:pt modelId="{5933EC6A-8DE1-4B52-87DE-02A7334AFB00}" type="pres">
      <dgm:prSet presAssocID="{0C0E4F3E-3DD9-4D6B-AD51-5667C30A47A6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07318-C1A0-4167-B36B-DB44CBC47F32}" type="pres">
      <dgm:prSet presAssocID="{0C0E4F3E-3DD9-4D6B-AD51-5667C30A47A6}" presName="comp4" presStyleCnt="0"/>
      <dgm:spPr/>
    </dgm:pt>
    <dgm:pt modelId="{C84CF74D-B416-4AE5-9C90-C270A4BD8F3D}" type="pres">
      <dgm:prSet presAssocID="{0C0E4F3E-3DD9-4D6B-AD51-5667C30A47A6}" presName="circle4" presStyleLbl="node1" presStyleIdx="3" presStyleCnt="4" custScaleX="127021"/>
      <dgm:spPr/>
      <dgm:t>
        <a:bodyPr/>
        <a:lstStyle/>
        <a:p>
          <a:endParaRPr lang="en-US"/>
        </a:p>
      </dgm:t>
    </dgm:pt>
    <dgm:pt modelId="{E2C9698C-7E16-4BFC-8F09-3110972C7EE8}" type="pres">
      <dgm:prSet presAssocID="{0C0E4F3E-3DD9-4D6B-AD51-5667C30A47A6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C26B4E-6B59-4D27-8B7C-08BF3B841D08}" srcId="{0C0E4F3E-3DD9-4D6B-AD51-5667C30A47A6}" destId="{EE294BC7-15FD-4597-8F5C-7E91E63BCCC8}" srcOrd="0" destOrd="0" parTransId="{8463C237-4AEB-47BB-AE13-5FAF7469D0FC}" sibTransId="{4332CB4C-50E5-4F03-B82F-175B81876D89}"/>
    <dgm:cxn modelId="{C0D34CCD-FD63-4F4E-AFB9-963141259E5F}" type="presOf" srcId="{36EF2AC4-B238-40EC-9C72-4EC0A5573CF7}" destId="{9DD0B9A6-941C-4EB4-AA96-C7FAE275191F}" srcOrd="0" destOrd="0" presId="urn:microsoft.com/office/officeart/2005/8/layout/venn2"/>
    <dgm:cxn modelId="{8F246489-85AB-274F-82AF-7B408976E139}" type="presOf" srcId="{EE294BC7-15FD-4597-8F5C-7E91E63BCCC8}" destId="{9D503A37-C9F8-4B0B-AABB-65790F16E58A}" srcOrd="1" destOrd="0" presId="urn:microsoft.com/office/officeart/2005/8/layout/venn2"/>
    <dgm:cxn modelId="{9EBEEB5B-11E9-497A-A549-CCFFD9B43F1D}" srcId="{0C0E4F3E-3DD9-4D6B-AD51-5667C30A47A6}" destId="{C4C656BD-983F-4376-A2E8-28B9FBDA58C2}" srcOrd="3" destOrd="0" parTransId="{58D55AE0-B0AB-4A83-A76C-DA1F96BD8638}" sibTransId="{ACBB32B2-6BA7-4F06-9471-B989ED4C34C0}"/>
    <dgm:cxn modelId="{546DC256-2241-164C-BC26-D418853CBF5A}" type="presOf" srcId="{1CF36803-0815-41CD-A1CB-C9351843E5A6}" destId="{0C9E64CC-6BE6-4978-82C0-29D725A90FD4}" srcOrd="0" destOrd="0" presId="urn:microsoft.com/office/officeart/2005/8/layout/venn2"/>
    <dgm:cxn modelId="{7874CA40-3FA2-964B-8FC3-22628DDA6558}" type="presOf" srcId="{0C0E4F3E-3DD9-4D6B-AD51-5667C30A47A6}" destId="{DAB16DD4-1C4E-48D6-BDF8-6D3FE42F040E}" srcOrd="0" destOrd="0" presId="urn:microsoft.com/office/officeart/2005/8/layout/venn2"/>
    <dgm:cxn modelId="{53067A05-7E3B-5440-A6B9-7D7276C51B03}" type="presOf" srcId="{36EF2AC4-B238-40EC-9C72-4EC0A5573CF7}" destId="{5933EC6A-8DE1-4B52-87DE-02A7334AFB00}" srcOrd="1" destOrd="0" presId="urn:microsoft.com/office/officeart/2005/8/layout/venn2"/>
    <dgm:cxn modelId="{343043FE-DAC4-474D-B542-A8F13CAE58FF}" type="presOf" srcId="{C4C656BD-983F-4376-A2E8-28B9FBDA58C2}" destId="{E2C9698C-7E16-4BFC-8F09-3110972C7EE8}" srcOrd="1" destOrd="0" presId="urn:microsoft.com/office/officeart/2005/8/layout/venn2"/>
    <dgm:cxn modelId="{D963E365-0563-B342-A04E-A5FB16435D83}" type="presOf" srcId="{EE294BC7-15FD-4597-8F5C-7E91E63BCCC8}" destId="{06AB1E96-E1CB-4A7C-AB44-27C7C8031A3F}" srcOrd="0" destOrd="0" presId="urn:microsoft.com/office/officeart/2005/8/layout/venn2"/>
    <dgm:cxn modelId="{EAAE6242-09D6-455E-9961-647D80661C6C}" srcId="{0C0E4F3E-3DD9-4D6B-AD51-5667C30A47A6}" destId="{36EF2AC4-B238-40EC-9C72-4EC0A5573CF7}" srcOrd="2" destOrd="0" parTransId="{00681BAA-F0BA-4DD1-9322-AC768D8ECAB4}" sibTransId="{65A2B120-8818-49C7-86C8-CDC7C2F8F9A1}"/>
    <dgm:cxn modelId="{097A343D-6C92-464C-930D-C1A7D399D4EB}" srcId="{0C0E4F3E-3DD9-4D6B-AD51-5667C30A47A6}" destId="{1CF36803-0815-41CD-A1CB-C9351843E5A6}" srcOrd="1" destOrd="0" parTransId="{E2C664D2-80B3-470B-96AB-0FC9CCA7F5AE}" sibTransId="{04DFB5EC-4F92-4440-93BB-0265F1939AA9}"/>
    <dgm:cxn modelId="{7407210A-F695-4A47-9556-E2C5A746A099}" type="presOf" srcId="{C4C656BD-983F-4376-A2E8-28B9FBDA58C2}" destId="{C84CF74D-B416-4AE5-9C90-C270A4BD8F3D}" srcOrd="0" destOrd="0" presId="urn:microsoft.com/office/officeart/2005/8/layout/venn2"/>
    <dgm:cxn modelId="{423E1136-B779-E44E-A6F7-5B86135A769A}" type="presOf" srcId="{1CF36803-0815-41CD-A1CB-C9351843E5A6}" destId="{556B56A4-9CA6-4955-B105-7DC038F51F0D}" srcOrd="1" destOrd="0" presId="urn:microsoft.com/office/officeart/2005/8/layout/venn2"/>
    <dgm:cxn modelId="{B6A71CDA-62AB-7945-916F-8705B19C8A81}" type="presParOf" srcId="{DAB16DD4-1C4E-48D6-BDF8-6D3FE42F040E}" destId="{E7963E99-E122-4BB4-80B9-BF0A3404399D}" srcOrd="0" destOrd="0" presId="urn:microsoft.com/office/officeart/2005/8/layout/venn2"/>
    <dgm:cxn modelId="{BCA095A6-0E3D-4B47-9D94-B25D03CE1C3D}" type="presParOf" srcId="{E7963E99-E122-4BB4-80B9-BF0A3404399D}" destId="{06AB1E96-E1CB-4A7C-AB44-27C7C8031A3F}" srcOrd="0" destOrd="0" presId="urn:microsoft.com/office/officeart/2005/8/layout/venn2"/>
    <dgm:cxn modelId="{3B8FAAC1-BAB4-D642-9E0D-E35742FB6285}" type="presParOf" srcId="{E7963E99-E122-4BB4-80B9-BF0A3404399D}" destId="{9D503A37-C9F8-4B0B-AABB-65790F16E58A}" srcOrd="1" destOrd="0" presId="urn:microsoft.com/office/officeart/2005/8/layout/venn2"/>
    <dgm:cxn modelId="{EF270F47-7CB3-6441-A8C0-248C68C1E9C8}" type="presParOf" srcId="{DAB16DD4-1C4E-48D6-BDF8-6D3FE42F040E}" destId="{2F335486-F336-4E78-B9DE-5CA926091B07}" srcOrd="1" destOrd="0" presId="urn:microsoft.com/office/officeart/2005/8/layout/venn2"/>
    <dgm:cxn modelId="{4EAF8840-D8DD-084F-8064-997FF35EC6CE}" type="presParOf" srcId="{2F335486-F336-4E78-B9DE-5CA926091B07}" destId="{0C9E64CC-6BE6-4978-82C0-29D725A90FD4}" srcOrd="0" destOrd="0" presId="urn:microsoft.com/office/officeart/2005/8/layout/venn2"/>
    <dgm:cxn modelId="{2587B1AB-A7AF-DF4A-ABEF-D433CD1870E1}" type="presParOf" srcId="{2F335486-F336-4E78-B9DE-5CA926091B07}" destId="{556B56A4-9CA6-4955-B105-7DC038F51F0D}" srcOrd="1" destOrd="0" presId="urn:microsoft.com/office/officeart/2005/8/layout/venn2"/>
    <dgm:cxn modelId="{3CAEC4F9-0248-5946-B8A5-71CA19A8B35A}" type="presParOf" srcId="{DAB16DD4-1C4E-48D6-BDF8-6D3FE42F040E}" destId="{A1FD4E82-DCDA-4677-BD4C-6CAD5161CF04}" srcOrd="2" destOrd="0" presId="urn:microsoft.com/office/officeart/2005/8/layout/venn2"/>
    <dgm:cxn modelId="{355FE96C-E5EA-2F44-9677-84D3F9541766}" type="presParOf" srcId="{A1FD4E82-DCDA-4677-BD4C-6CAD5161CF04}" destId="{9DD0B9A6-941C-4EB4-AA96-C7FAE275191F}" srcOrd="0" destOrd="0" presId="urn:microsoft.com/office/officeart/2005/8/layout/venn2"/>
    <dgm:cxn modelId="{2E482674-BD33-3740-9810-06DD36F65FA5}" type="presParOf" srcId="{A1FD4E82-DCDA-4677-BD4C-6CAD5161CF04}" destId="{5933EC6A-8DE1-4B52-87DE-02A7334AFB00}" srcOrd="1" destOrd="0" presId="urn:microsoft.com/office/officeart/2005/8/layout/venn2"/>
    <dgm:cxn modelId="{D51B9DD7-9726-F245-93B1-148E7129B852}" type="presParOf" srcId="{DAB16DD4-1C4E-48D6-BDF8-6D3FE42F040E}" destId="{14107318-C1A0-4167-B36B-DB44CBC47F32}" srcOrd="3" destOrd="0" presId="urn:microsoft.com/office/officeart/2005/8/layout/venn2"/>
    <dgm:cxn modelId="{0B43CA4B-ECE9-EA49-9D2E-73BCFB2C38E3}" type="presParOf" srcId="{14107318-C1A0-4167-B36B-DB44CBC47F32}" destId="{C84CF74D-B416-4AE5-9C90-C270A4BD8F3D}" srcOrd="0" destOrd="0" presId="urn:microsoft.com/office/officeart/2005/8/layout/venn2"/>
    <dgm:cxn modelId="{52D57782-D69C-8A4B-92E6-0E667C8EC2A7}" type="presParOf" srcId="{14107318-C1A0-4167-B36B-DB44CBC47F32}" destId="{E2C9698C-7E16-4BFC-8F09-3110972C7EE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E4F3E-3DD9-4D6B-AD51-5667C30A47A6}" type="doc">
      <dgm:prSet loTypeId="urn:microsoft.com/office/officeart/2005/8/layout/chevron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AU"/>
        </a:p>
      </dgm:t>
    </dgm:pt>
    <dgm:pt modelId="{EE294BC7-15FD-4597-8F5C-7E91E63BCCC8}">
      <dgm:prSet phldrT="[Text]" custT="1"/>
      <dgm:spPr/>
      <dgm:t>
        <a:bodyPr/>
        <a:lstStyle/>
        <a:p>
          <a:r>
            <a:rPr lang="en-AU" sz="1800" dirty="0"/>
            <a:t>Position</a:t>
          </a:r>
        </a:p>
      </dgm:t>
    </dgm:pt>
    <dgm:pt modelId="{8463C237-4AEB-47BB-AE13-5FAF7469D0FC}" type="parTrans" cxnId="{0AC26B4E-6B59-4D27-8B7C-08BF3B841D08}">
      <dgm:prSet/>
      <dgm:spPr/>
      <dgm:t>
        <a:bodyPr/>
        <a:lstStyle/>
        <a:p>
          <a:endParaRPr lang="en-AU"/>
        </a:p>
      </dgm:t>
    </dgm:pt>
    <dgm:pt modelId="{4332CB4C-50E5-4F03-B82F-175B81876D89}" type="sibTrans" cxnId="{0AC26B4E-6B59-4D27-8B7C-08BF3B841D08}">
      <dgm:prSet/>
      <dgm:spPr/>
      <dgm:t>
        <a:bodyPr/>
        <a:lstStyle/>
        <a:p>
          <a:endParaRPr lang="en-AU"/>
        </a:p>
      </dgm:t>
    </dgm:pt>
    <dgm:pt modelId="{1CF36803-0815-41CD-A1CB-C9351843E5A6}">
      <dgm:prSet phldrT="[Text]" custT="1"/>
      <dgm:spPr/>
      <dgm:t>
        <a:bodyPr/>
        <a:lstStyle/>
        <a:p>
          <a:r>
            <a:rPr lang="en-AU" sz="1800" dirty="0"/>
            <a:t>Location</a:t>
          </a:r>
          <a:endParaRPr lang="en-AU" sz="1800" b="0" i="0" u="none" dirty="0"/>
        </a:p>
      </dgm:t>
    </dgm:pt>
    <dgm:pt modelId="{E2C664D2-80B3-470B-96AB-0FC9CCA7F5AE}" type="parTrans" cxnId="{097A343D-6C92-464C-930D-C1A7D399D4EB}">
      <dgm:prSet/>
      <dgm:spPr/>
      <dgm:t>
        <a:bodyPr/>
        <a:lstStyle/>
        <a:p>
          <a:endParaRPr lang="en-AU"/>
        </a:p>
      </dgm:t>
    </dgm:pt>
    <dgm:pt modelId="{04DFB5EC-4F92-4440-93BB-0265F1939AA9}" type="sibTrans" cxnId="{097A343D-6C92-464C-930D-C1A7D399D4EB}">
      <dgm:prSet/>
      <dgm:spPr/>
      <dgm:t>
        <a:bodyPr/>
        <a:lstStyle/>
        <a:p>
          <a:endParaRPr lang="en-AU"/>
        </a:p>
      </dgm:t>
    </dgm:pt>
    <dgm:pt modelId="{36EF2AC4-B238-40EC-9C72-4EC0A5573CF7}">
      <dgm:prSet phldrT="[Text]" custT="1"/>
      <dgm:spPr/>
      <dgm:t>
        <a:bodyPr/>
        <a:lstStyle/>
        <a:p>
          <a:pPr rtl="0"/>
          <a:r>
            <a:rPr lang="en-AU" sz="1200" b="0" i="0" u="none" dirty="0"/>
            <a:t>Arrangement</a:t>
          </a:r>
        </a:p>
      </dgm:t>
    </dgm:pt>
    <dgm:pt modelId="{00681BAA-F0BA-4DD1-9322-AC768D8ECAB4}" type="parTrans" cxnId="{EAAE6242-09D6-455E-9961-647D80661C6C}">
      <dgm:prSet/>
      <dgm:spPr/>
      <dgm:t>
        <a:bodyPr/>
        <a:lstStyle/>
        <a:p>
          <a:endParaRPr lang="en-AU"/>
        </a:p>
      </dgm:t>
    </dgm:pt>
    <dgm:pt modelId="{65A2B120-8818-49C7-86C8-CDC7C2F8F9A1}" type="sibTrans" cxnId="{EAAE6242-09D6-455E-9961-647D80661C6C}">
      <dgm:prSet/>
      <dgm:spPr/>
      <dgm:t>
        <a:bodyPr/>
        <a:lstStyle/>
        <a:p>
          <a:endParaRPr lang="en-AU"/>
        </a:p>
      </dgm:t>
    </dgm:pt>
    <dgm:pt modelId="{C4C656BD-983F-4376-A2E8-28B9FBDA58C2}">
      <dgm:prSet phldrT="[Text]" custT="1"/>
      <dgm:spPr/>
      <dgm:t>
        <a:bodyPr/>
        <a:lstStyle/>
        <a:p>
          <a:pPr rtl="0"/>
          <a:r>
            <a:rPr lang="en-AU" sz="1200" dirty="0"/>
            <a:t>Orientation</a:t>
          </a:r>
        </a:p>
      </dgm:t>
    </dgm:pt>
    <dgm:pt modelId="{ACBB32B2-6BA7-4F06-9471-B989ED4C34C0}" type="sibTrans" cxnId="{9EBEEB5B-11E9-497A-A549-CCFFD9B43F1D}">
      <dgm:prSet/>
      <dgm:spPr/>
      <dgm:t>
        <a:bodyPr/>
        <a:lstStyle/>
        <a:p>
          <a:endParaRPr lang="en-AU"/>
        </a:p>
      </dgm:t>
    </dgm:pt>
    <dgm:pt modelId="{58D55AE0-B0AB-4A83-A76C-DA1F96BD8638}" type="parTrans" cxnId="{9EBEEB5B-11E9-497A-A549-CCFFD9B43F1D}">
      <dgm:prSet/>
      <dgm:spPr/>
      <dgm:t>
        <a:bodyPr/>
        <a:lstStyle/>
        <a:p>
          <a:endParaRPr lang="en-AU"/>
        </a:p>
      </dgm:t>
    </dgm:pt>
    <dgm:pt modelId="{79950B77-78A0-4760-B9EE-BEF74A51B744}">
      <dgm:prSet/>
      <dgm:spPr/>
      <dgm:t>
        <a:bodyPr/>
        <a:lstStyle/>
        <a:p>
          <a:pPr rtl="0"/>
          <a:r>
            <a:rPr lang="en-US" b="0" i="0" u="none" dirty="0"/>
            <a:t>Language development with spatial prepositions (e.g., under, on top, above, inside, near, etc.)</a:t>
          </a:r>
          <a:endParaRPr lang="en-AU" dirty="0"/>
        </a:p>
      </dgm:t>
    </dgm:pt>
    <dgm:pt modelId="{AE920AB4-63FE-445B-95A5-119F4A5FC72D}" type="parTrans" cxnId="{14578336-D134-4985-B374-C8B6A7C68580}">
      <dgm:prSet/>
      <dgm:spPr/>
      <dgm:t>
        <a:bodyPr/>
        <a:lstStyle/>
        <a:p>
          <a:endParaRPr lang="en-AU"/>
        </a:p>
      </dgm:t>
    </dgm:pt>
    <dgm:pt modelId="{6B3FF9B1-9A26-45D1-945E-83E1EDC516E1}" type="sibTrans" cxnId="{14578336-D134-4985-B374-C8B6A7C68580}">
      <dgm:prSet/>
      <dgm:spPr/>
      <dgm:t>
        <a:bodyPr/>
        <a:lstStyle/>
        <a:p>
          <a:endParaRPr lang="en-AU"/>
        </a:p>
      </dgm:t>
    </dgm:pt>
    <dgm:pt modelId="{4510D2A9-AA96-497F-918C-0A1E69ADCBC0}">
      <dgm:prSet/>
      <dgm:spPr/>
      <dgm:t>
        <a:bodyPr/>
        <a:lstStyle/>
        <a:p>
          <a:r>
            <a:rPr lang="en-US" b="0" i="0" u="none" dirty="0"/>
            <a:t>Following and giving directions in a spatial environment that may or may not be from your own viewpoint (Egocentric </a:t>
          </a:r>
          <a:r>
            <a:rPr lang="mr-IN" b="0" i="0" u="none" dirty="0"/>
            <a:t>–</a:t>
          </a:r>
          <a:r>
            <a:rPr lang="en-US" b="0" i="0" u="none" dirty="0"/>
            <a:t> intrinsic) or </a:t>
          </a:r>
          <a:r>
            <a:rPr lang="en-US" b="0" i="0" u="none" dirty="0" err="1"/>
            <a:t>Allocentric</a:t>
          </a:r>
          <a:endParaRPr lang="en-AU" dirty="0"/>
        </a:p>
      </dgm:t>
    </dgm:pt>
    <dgm:pt modelId="{3424F599-3494-46F7-86DD-BFBB6E562ED9}" type="parTrans" cxnId="{5947E279-1D44-4D5E-8913-37F1C7083086}">
      <dgm:prSet/>
      <dgm:spPr/>
      <dgm:t>
        <a:bodyPr/>
        <a:lstStyle/>
        <a:p>
          <a:endParaRPr lang="en-AU"/>
        </a:p>
      </dgm:t>
    </dgm:pt>
    <dgm:pt modelId="{B757F779-A7A9-4B2E-95CD-34CDF598EEDA}" type="sibTrans" cxnId="{5947E279-1D44-4D5E-8913-37F1C7083086}">
      <dgm:prSet/>
      <dgm:spPr/>
      <dgm:t>
        <a:bodyPr/>
        <a:lstStyle/>
        <a:p>
          <a:endParaRPr lang="en-AU"/>
        </a:p>
      </dgm:t>
    </dgm:pt>
    <dgm:pt modelId="{A4D6366E-D63D-42B1-A34B-81CA738236AE}">
      <dgm:prSet/>
      <dgm:spPr/>
      <dgm:t>
        <a:bodyPr/>
        <a:lstStyle/>
        <a:p>
          <a:r>
            <a:rPr lang="en-US" b="0" i="0" u="none" dirty="0"/>
            <a:t>Representing spaces and objects in space (using objects/pictures to make/show enclosures, roads etc.)</a:t>
          </a:r>
          <a:endParaRPr lang="en-AU" dirty="0"/>
        </a:p>
      </dgm:t>
    </dgm:pt>
    <dgm:pt modelId="{3C2399D7-B2E5-4C01-94D6-739E603ADE15}" type="parTrans" cxnId="{44BD3E31-38B4-4EA8-9549-B9AED8FDE3AB}">
      <dgm:prSet/>
      <dgm:spPr/>
      <dgm:t>
        <a:bodyPr/>
        <a:lstStyle/>
        <a:p>
          <a:endParaRPr lang="en-AU"/>
        </a:p>
      </dgm:t>
    </dgm:pt>
    <dgm:pt modelId="{CF00B844-3761-42BA-BC3D-8C315F8DB6B0}" type="sibTrans" cxnId="{44BD3E31-38B4-4EA8-9549-B9AED8FDE3AB}">
      <dgm:prSet/>
      <dgm:spPr/>
      <dgm:t>
        <a:bodyPr/>
        <a:lstStyle/>
        <a:p>
          <a:endParaRPr lang="en-AU"/>
        </a:p>
      </dgm:t>
    </dgm:pt>
    <dgm:pt modelId="{484F3BBA-8750-4B31-8D28-E05675CD7A48}">
      <dgm:prSet/>
      <dgm:spPr/>
      <dgm:t>
        <a:bodyPr/>
        <a:lstStyle/>
        <a:p>
          <a:pPr rtl="0"/>
          <a:r>
            <a:rPr lang="en-US" b="0" i="0" u="none"/>
            <a:t>Fixed point; multi points; moving agent, me and others, following directions, giving directions (Egocentric - relative)</a:t>
          </a:r>
          <a:endParaRPr lang="en-AU"/>
        </a:p>
      </dgm:t>
    </dgm:pt>
    <dgm:pt modelId="{4309966F-7D4F-4240-80BC-EB9D9B652BEB}" type="parTrans" cxnId="{06BD7426-CF3C-40CB-84A2-6EC0439B5727}">
      <dgm:prSet/>
      <dgm:spPr/>
      <dgm:t>
        <a:bodyPr/>
        <a:lstStyle/>
        <a:p>
          <a:endParaRPr lang="en-AU"/>
        </a:p>
      </dgm:t>
    </dgm:pt>
    <dgm:pt modelId="{1165E6F8-C9F0-4D7E-846C-6FA299618544}" type="sibTrans" cxnId="{06BD7426-CF3C-40CB-84A2-6EC0439B5727}">
      <dgm:prSet/>
      <dgm:spPr/>
      <dgm:t>
        <a:bodyPr/>
        <a:lstStyle/>
        <a:p>
          <a:endParaRPr lang="en-AU"/>
        </a:p>
      </dgm:t>
    </dgm:pt>
    <dgm:pt modelId="{C0C5C310-7069-4A2B-97D8-CC684B4BBA90}" type="pres">
      <dgm:prSet presAssocID="{0C0E4F3E-3DD9-4D6B-AD51-5667C30A47A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1B642-BCA3-4D8F-BC7C-8AEF4E63A156}" type="pres">
      <dgm:prSet presAssocID="{EE294BC7-15FD-4597-8F5C-7E91E63BCCC8}" presName="composite" presStyleCnt="0"/>
      <dgm:spPr/>
    </dgm:pt>
    <dgm:pt modelId="{7F00D1D4-9930-4981-B07D-F3C95D8B5422}" type="pres">
      <dgm:prSet presAssocID="{EE294BC7-15FD-4597-8F5C-7E91E63BCCC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9D476-7EEB-4D0D-B470-860302DCC6F8}" type="pres">
      <dgm:prSet presAssocID="{EE294BC7-15FD-4597-8F5C-7E91E63BCCC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2512A-9E86-43AA-92BF-4CDC7A5B5B9F}" type="pres">
      <dgm:prSet presAssocID="{4332CB4C-50E5-4F03-B82F-175B81876D89}" presName="sp" presStyleCnt="0"/>
      <dgm:spPr/>
    </dgm:pt>
    <dgm:pt modelId="{9D13DA1A-8379-4AB8-B0D2-70F4AB957464}" type="pres">
      <dgm:prSet presAssocID="{1CF36803-0815-41CD-A1CB-C9351843E5A6}" presName="composite" presStyleCnt="0"/>
      <dgm:spPr/>
    </dgm:pt>
    <dgm:pt modelId="{92445EBE-42B7-4CEC-B456-15DABEF159EF}" type="pres">
      <dgm:prSet presAssocID="{1CF36803-0815-41CD-A1CB-C9351843E5A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7FEA06-45C2-450F-A448-951342B6A433}" type="pres">
      <dgm:prSet presAssocID="{1CF36803-0815-41CD-A1CB-C9351843E5A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F25B7D-330F-46F4-B37A-EDEF3A08C5CA}" type="pres">
      <dgm:prSet presAssocID="{04DFB5EC-4F92-4440-93BB-0265F1939AA9}" presName="sp" presStyleCnt="0"/>
      <dgm:spPr/>
    </dgm:pt>
    <dgm:pt modelId="{E3C094EE-12EC-48D1-933B-BC04E20E3C0A}" type="pres">
      <dgm:prSet presAssocID="{36EF2AC4-B238-40EC-9C72-4EC0A5573CF7}" presName="composite" presStyleCnt="0"/>
      <dgm:spPr/>
    </dgm:pt>
    <dgm:pt modelId="{77D2C62F-EE69-4B21-8028-319C856F3FAA}" type="pres">
      <dgm:prSet presAssocID="{36EF2AC4-B238-40EC-9C72-4EC0A5573CF7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3BE45A-F07A-4E3C-BEE1-27F45AAB976B}" type="pres">
      <dgm:prSet presAssocID="{36EF2AC4-B238-40EC-9C72-4EC0A5573CF7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1DBB2-DD04-4438-B4E1-3BED6F7C94F5}" type="pres">
      <dgm:prSet presAssocID="{65A2B120-8818-49C7-86C8-CDC7C2F8F9A1}" presName="sp" presStyleCnt="0"/>
      <dgm:spPr/>
    </dgm:pt>
    <dgm:pt modelId="{0473336C-E228-423B-AB94-4449530B4DBC}" type="pres">
      <dgm:prSet presAssocID="{C4C656BD-983F-4376-A2E8-28B9FBDA58C2}" presName="composite" presStyleCnt="0"/>
      <dgm:spPr/>
    </dgm:pt>
    <dgm:pt modelId="{C2C48824-AD64-4F57-885E-A366F00374B7}" type="pres">
      <dgm:prSet presAssocID="{C4C656BD-983F-4376-A2E8-28B9FBDA58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2B2638-305F-48C7-B9FF-F46B00AD8675}" type="pres">
      <dgm:prSet presAssocID="{C4C656BD-983F-4376-A2E8-28B9FBDA58C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C26B4E-6B59-4D27-8B7C-08BF3B841D08}" srcId="{0C0E4F3E-3DD9-4D6B-AD51-5667C30A47A6}" destId="{EE294BC7-15FD-4597-8F5C-7E91E63BCCC8}" srcOrd="0" destOrd="0" parTransId="{8463C237-4AEB-47BB-AE13-5FAF7469D0FC}" sibTransId="{4332CB4C-50E5-4F03-B82F-175B81876D89}"/>
    <dgm:cxn modelId="{8D056541-003B-414E-B4D0-D8E886131067}" type="presOf" srcId="{1CF36803-0815-41CD-A1CB-C9351843E5A6}" destId="{92445EBE-42B7-4CEC-B456-15DABEF159EF}" srcOrd="0" destOrd="0" presId="urn:microsoft.com/office/officeart/2005/8/layout/chevron2"/>
    <dgm:cxn modelId="{FE67CC8A-2F5F-4041-BB85-E6A623DC9317}" type="presOf" srcId="{484F3BBA-8750-4B31-8D28-E05675CD7A48}" destId="{C47FEA06-45C2-450F-A448-951342B6A433}" srcOrd="0" destOrd="0" presId="urn:microsoft.com/office/officeart/2005/8/layout/chevron2"/>
    <dgm:cxn modelId="{E1D157F2-5B7B-914B-BE60-896326DDFDB9}" type="presOf" srcId="{4510D2A9-AA96-497F-918C-0A1E69ADCBC0}" destId="{5B2B2638-305F-48C7-B9FF-F46B00AD8675}" srcOrd="0" destOrd="0" presId="urn:microsoft.com/office/officeart/2005/8/layout/chevron2"/>
    <dgm:cxn modelId="{30A41D34-9524-6F44-BD1E-A7255294F0B9}" type="presOf" srcId="{79950B77-78A0-4760-B9EE-BEF74A51B744}" destId="{EA19D476-7EEB-4D0D-B470-860302DCC6F8}" srcOrd="0" destOrd="0" presId="urn:microsoft.com/office/officeart/2005/8/layout/chevron2"/>
    <dgm:cxn modelId="{44BD3E31-38B4-4EA8-9549-B9AED8FDE3AB}" srcId="{36EF2AC4-B238-40EC-9C72-4EC0A5573CF7}" destId="{A4D6366E-D63D-42B1-A34B-81CA738236AE}" srcOrd="0" destOrd="0" parTransId="{3C2399D7-B2E5-4C01-94D6-739E603ADE15}" sibTransId="{CF00B844-3761-42BA-BC3D-8C315F8DB6B0}"/>
    <dgm:cxn modelId="{06FDABA7-C1C4-DA41-A9D1-F01AAE61F27A}" type="presOf" srcId="{36EF2AC4-B238-40EC-9C72-4EC0A5573CF7}" destId="{77D2C62F-EE69-4B21-8028-319C856F3FAA}" srcOrd="0" destOrd="0" presId="urn:microsoft.com/office/officeart/2005/8/layout/chevron2"/>
    <dgm:cxn modelId="{5947E279-1D44-4D5E-8913-37F1C7083086}" srcId="{C4C656BD-983F-4376-A2E8-28B9FBDA58C2}" destId="{4510D2A9-AA96-497F-918C-0A1E69ADCBC0}" srcOrd="0" destOrd="0" parTransId="{3424F599-3494-46F7-86DD-BFBB6E562ED9}" sibTransId="{B757F779-A7A9-4B2E-95CD-34CDF598EEDA}"/>
    <dgm:cxn modelId="{7DEAC75A-DAE1-D946-BFE3-232E741AED4D}" type="presOf" srcId="{A4D6366E-D63D-42B1-A34B-81CA738236AE}" destId="{343BE45A-F07A-4E3C-BEE1-27F45AAB976B}" srcOrd="0" destOrd="0" presId="urn:microsoft.com/office/officeart/2005/8/layout/chevron2"/>
    <dgm:cxn modelId="{BCEA3E6D-4C02-A04D-9791-C3EA51884963}" type="presOf" srcId="{0C0E4F3E-3DD9-4D6B-AD51-5667C30A47A6}" destId="{C0C5C310-7069-4A2B-97D8-CC684B4BBA90}" srcOrd="0" destOrd="0" presId="urn:microsoft.com/office/officeart/2005/8/layout/chevron2"/>
    <dgm:cxn modelId="{9EBEEB5B-11E9-497A-A549-CCFFD9B43F1D}" srcId="{0C0E4F3E-3DD9-4D6B-AD51-5667C30A47A6}" destId="{C4C656BD-983F-4376-A2E8-28B9FBDA58C2}" srcOrd="3" destOrd="0" parTransId="{58D55AE0-B0AB-4A83-A76C-DA1F96BD8638}" sibTransId="{ACBB32B2-6BA7-4F06-9471-B989ED4C34C0}"/>
    <dgm:cxn modelId="{14578336-D134-4985-B374-C8B6A7C68580}" srcId="{EE294BC7-15FD-4597-8F5C-7E91E63BCCC8}" destId="{79950B77-78A0-4760-B9EE-BEF74A51B744}" srcOrd="0" destOrd="0" parTransId="{AE920AB4-63FE-445B-95A5-119F4A5FC72D}" sibTransId="{6B3FF9B1-9A26-45D1-945E-83E1EDC516E1}"/>
    <dgm:cxn modelId="{EAAE6242-09D6-455E-9961-647D80661C6C}" srcId="{0C0E4F3E-3DD9-4D6B-AD51-5667C30A47A6}" destId="{36EF2AC4-B238-40EC-9C72-4EC0A5573CF7}" srcOrd="2" destOrd="0" parTransId="{00681BAA-F0BA-4DD1-9322-AC768D8ECAB4}" sibTransId="{65A2B120-8818-49C7-86C8-CDC7C2F8F9A1}"/>
    <dgm:cxn modelId="{097A343D-6C92-464C-930D-C1A7D399D4EB}" srcId="{0C0E4F3E-3DD9-4D6B-AD51-5667C30A47A6}" destId="{1CF36803-0815-41CD-A1CB-C9351843E5A6}" srcOrd="1" destOrd="0" parTransId="{E2C664D2-80B3-470B-96AB-0FC9CCA7F5AE}" sibTransId="{04DFB5EC-4F92-4440-93BB-0265F1939AA9}"/>
    <dgm:cxn modelId="{9482D251-7F3B-3042-8381-811B2C6E9A3C}" type="presOf" srcId="{EE294BC7-15FD-4597-8F5C-7E91E63BCCC8}" destId="{7F00D1D4-9930-4981-B07D-F3C95D8B5422}" srcOrd="0" destOrd="0" presId="urn:microsoft.com/office/officeart/2005/8/layout/chevron2"/>
    <dgm:cxn modelId="{50395331-17E3-884C-ADC6-5248EB52CBC7}" type="presOf" srcId="{C4C656BD-983F-4376-A2E8-28B9FBDA58C2}" destId="{C2C48824-AD64-4F57-885E-A366F00374B7}" srcOrd="0" destOrd="0" presId="urn:microsoft.com/office/officeart/2005/8/layout/chevron2"/>
    <dgm:cxn modelId="{06BD7426-CF3C-40CB-84A2-6EC0439B5727}" srcId="{1CF36803-0815-41CD-A1CB-C9351843E5A6}" destId="{484F3BBA-8750-4B31-8D28-E05675CD7A48}" srcOrd="0" destOrd="0" parTransId="{4309966F-7D4F-4240-80BC-EB9D9B652BEB}" sibTransId="{1165E6F8-C9F0-4D7E-846C-6FA299618544}"/>
    <dgm:cxn modelId="{39B923A4-B7F9-3E41-A130-8DFB3879A6FD}" type="presParOf" srcId="{C0C5C310-7069-4A2B-97D8-CC684B4BBA90}" destId="{99A1B642-BCA3-4D8F-BC7C-8AEF4E63A156}" srcOrd="0" destOrd="0" presId="urn:microsoft.com/office/officeart/2005/8/layout/chevron2"/>
    <dgm:cxn modelId="{68341242-8E10-0C4B-BFA1-D148A0E9A514}" type="presParOf" srcId="{99A1B642-BCA3-4D8F-BC7C-8AEF4E63A156}" destId="{7F00D1D4-9930-4981-B07D-F3C95D8B5422}" srcOrd="0" destOrd="0" presId="urn:microsoft.com/office/officeart/2005/8/layout/chevron2"/>
    <dgm:cxn modelId="{7A1BDA3E-9F02-B14E-A994-696A7C0B5BAF}" type="presParOf" srcId="{99A1B642-BCA3-4D8F-BC7C-8AEF4E63A156}" destId="{EA19D476-7EEB-4D0D-B470-860302DCC6F8}" srcOrd="1" destOrd="0" presId="urn:microsoft.com/office/officeart/2005/8/layout/chevron2"/>
    <dgm:cxn modelId="{1564704E-E7E7-BC49-8051-D0AC56FA4BB7}" type="presParOf" srcId="{C0C5C310-7069-4A2B-97D8-CC684B4BBA90}" destId="{C792512A-9E86-43AA-92BF-4CDC7A5B5B9F}" srcOrd="1" destOrd="0" presId="urn:microsoft.com/office/officeart/2005/8/layout/chevron2"/>
    <dgm:cxn modelId="{D882EA55-44AC-5042-B223-72811D3FD2A3}" type="presParOf" srcId="{C0C5C310-7069-4A2B-97D8-CC684B4BBA90}" destId="{9D13DA1A-8379-4AB8-B0D2-70F4AB957464}" srcOrd="2" destOrd="0" presId="urn:microsoft.com/office/officeart/2005/8/layout/chevron2"/>
    <dgm:cxn modelId="{F1D50C73-8535-1148-B3BA-DBFB80D795A2}" type="presParOf" srcId="{9D13DA1A-8379-4AB8-B0D2-70F4AB957464}" destId="{92445EBE-42B7-4CEC-B456-15DABEF159EF}" srcOrd="0" destOrd="0" presId="urn:microsoft.com/office/officeart/2005/8/layout/chevron2"/>
    <dgm:cxn modelId="{64C0BA28-A5FA-5F4B-8ACF-C5D7CC7B6B37}" type="presParOf" srcId="{9D13DA1A-8379-4AB8-B0D2-70F4AB957464}" destId="{C47FEA06-45C2-450F-A448-951342B6A433}" srcOrd="1" destOrd="0" presId="urn:microsoft.com/office/officeart/2005/8/layout/chevron2"/>
    <dgm:cxn modelId="{01ACB678-6408-1D44-8AD4-81D5D870A9C7}" type="presParOf" srcId="{C0C5C310-7069-4A2B-97D8-CC684B4BBA90}" destId="{A5F25B7D-330F-46F4-B37A-EDEF3A08C5CA}" srcOrd="3" destOrd="0" presId="urn:microsoft.com/office/officeart/2005/8/layout/chevron2"/>
    <dgm:cxn modelId="{2148285F-A71C-6040-9C2C-CE7BBAF5E242}" type="presParOf" srcId="{C0C5C310-7069-4A2B-97D8-CC684B4BBA90}" destId="{E3C094EE-12EC-48D1-933B-BC04E20E3C0A}" srcOrd="4" destOrd="0" presId="urn:microsoft.com/office/officeart/2005/8/layout/chevron2"/>
    <dgm:cxn modelId="{39089980-0429-F34A-BB53-D181F6C24B15}" type="presParOf" srcId="{E3C094EE-12EC-48D1-933B-BC04E20E3C0A}" destId="{77D2C62F-EE69-4B21-8028-319C856F3FAA}" srcOrd="0" destOrd="0" presId="urn:microsoft.com/office/officeart/2005/8/layout/chevron2"/>
    <dgm:cxn modelId="{26E71531-1F48-0845-89FC-F8057E23B7F6}" type="presParOf" srcId="{E3C094EE-12EC-48D1-933B-BC04E20E3C0A}" destId="{343BE45A-F07A-4E3C-BEE1-27F45AAB976B}" srcOrd="1" destOrd="0" presId="urn:microsoft.com/office/officeart/2005/8/layout/chevron2"/>
    <dgm:cxn modelId="{FAC01C19-525C-894C-9EB9-81994A22FAEB}" type="presParOf" srcId="{C0C5C310-7069-4A2B-97D8-CC684B4BBA90}" destId="{F101DBB2-DD04-4438-B4E1-3BED6F7C94F5}" srcOrd="5" destOrd="0" presId="urn:microsoft.com/office/officeart/2005/8/layout/chevron2"/>
    <dgm:cxn modelId="{B01A9577-97A3-2140-B28A-FD70B7852340}" type="presParOf" srcId="{C0C5C310-7069-4A2B-97D8-CC684B4BBA90}" destId="{0473336C-E228-423B-AB94-4449530B4DBC}" srcOrd="6" destOrd="0" presId="urn:microsoft.com/office/officeart/2005/8/layout/chevron2"/>
    <dgm:cxn modelId="{5F4F538E-7897-8B47-9505-2D1F4C935557}" type="presParOf" srcId="{0473336C-E228-423B-AB94-4449530B4DBC}" destId="{C2C48824-AD64-4F57-885E-A366F00374B7}" srcOrd="0" destOrd="0" presId="urn:microsoft.com/office/officeart/2005/8/layout/chevron2"/>
    <dgm:cxn modelId="{0CA6A1B6-0946-3144-A82E-30CBB9E82269}" type="presParOf" srcId="{0473336C-E228-423B-AB94-4449530B4DBC}" destId="{5B2B2638-305F-48C7-B9FF-F46B00AD86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B1E96-E1CB-4A7C-AB44-27C7C8031A3F}">
      <dsp:nvSpPr>
        <dsp:cNvPr id="0" name=""/>
        <dsp:cNvSpPr/>
      </dsp:nvSpPr>
      <dsp:spPr>
        <a:xfrm>
          <a:off x="891145" y="0"/>
          <a:ext cx="5113433" cy="37804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/>
            <a:t>Orientation</a:t>
          </a:r>
          <a:endParaRPr lang="en-AU" sz="1700" kern="1200" dirty="0"/>
        </a:p>
      </dsp:txBody>
      <dsp:txXfrm>
        <a:off x="2733004" y="189020"/>
        <a:ext cx="1429716" cy="567063"/>
      </dsp:txXfrm>
    </dsp:sp>
    <dsp:sp modelId="{0C9E64CC-6BE6-4978-82C0-29D725A90FD4}">
      <dsp:nvSpPr>
        <dsp:cNvPr id="0" name=""/>
        <dsp:cNvSpPr/>
      </dsp:nvSpPr>
      <dsp:spPr>
        <a:xfrm>
          <a:off x="1433594" y="756083"/>
          <a:ext cx="4028536" cy="3024336"/>
        </a:xfrm>
        <a:prstGeom prst="ellipse">
          <a:avLst/>
        </a:prstGeom>
        <a:solidFill>
          <a:schemeClr val="accent3">
            <a:hueOff val="3750089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kern="1200" dirty="0"/>
            <a:t>Arrangement</a:t>
          </a:r>
          <a:endParaRPr lang="en-AU" sz="1500" kern="1200" dirty="0"/>
        </a:p>
      </dsp:txBody>
      <dsp:txXfrm>
        <a:off x="2743875" y="937544"/>
        <a:ext cx="1407973" cy="544380"/>
      </dsp:txXfrm>
    </dsp:sp>
    <dsp:sp modelId="{9DD0B9A6-941C-4EB4-AA96-C7FAE275191F}">
      <dsp:nvSpPr>
        <dsp:cNvPr id="0" name=""/>
        <dsp:cNvSpPr/>
      </dsp:nvSpPr>
      <dsp:spPr>
        <a:xfrm>
          <a:off x="2053522" y="1512167"/>
          <a:ext cx="2788679" cy="2268252"/>
        </a:xfrm>
        <a:prstGeom prst="ellipse">
          <a:avLst/>
        </a:prstGeom>
        <a:solidFill>
          <a:schemeClr val="accent3">
            <a:hueOff val="7500177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kern="1200" dirty="0"/>
            <a:t>Location</a:t>
          </a:r>
          <a:endParaRPr lang="en-AU" sz="1800" kern="1200" dirty="0"/>
        </a:p>
      </dsp:txBody>
      <dsp:txXfrm>
        <a:off x="2798100" y="1682286"/>
        <a:ext cx="1299524" cy="510356"/>
      </dsp:txXfrm>
    </dsp:sp>
    <dsp:sp modelId="{C84CF74D-B416-4AE5-9C90-C270A4BD8F3D}">
      <dsp:nvSpPr>
        <dsp:cNvPr id="0" name=""/>
        <dsp:cNvSpPr/>
      </dsp:nvSpPr>
      <dsp:spPr>
        <a:xfrm>
          <a:off x="2487477" y="2268252"/>
          <a:ext cx="1920770" cy="1512168"/>
        </a:xfrm>
        <a:prstGeom prst="ellipse">
          <a:avLst/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0" i="0" u="none" kern="1200" dirty="0"/>
            <a:t>Position</a:t>
          </a:r>
          <a:endParaRPr lang="en-AU" sz="2000" kern="1200" dirty="0"/>
        </a:p>
      </dsp:txBody>
      <dsp:txXfrm>
        <a:off x="2768767" y="2646294"/>
        <a:ext cx="1358190" cy="7560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0D1D4-9930-4981-B07D-F3C95D8B5422}">
      <dsp:nvSpPr>
        <dsp:cNvPr id="0" name=""/>
        <dsp:cNvSpPr/>
      </dsp:nvSpPr>
      <dsp:spPr>
        <a:xfrm rot="5400000">
          <a:off x="-180383" y="183403"/>
          <a:ext cx="1202556" cy="8417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/>
            <a:t>Position</a:t>
          </a:r>
        </a:p>
      </dsp:txBody>
      <dsp:txXfrm rot="-5400000">
        <a:off x="1" y="423915"/>
        <a:ext cx="841789" cy="360767"/>
      </dsp:txXfrm>
    </dsp:sp>
    <dsp:sp modelId="{EA19D476-7EEB-4D0D-B470-860302DCC6F8}">
      <dsp:nvSpPr>
        <dsp:cNvPr id="0" name=""/>
        <dsp:cNvSpPr/>
      </dsp:nvSpPr>
      <dsp:spPr>
        <a:xfrm rot="5400000">
          <a:off x="3226702" y="-2381893"/>
          <a:ext cx="781661" cy="55514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/>
            <a:t>Language development with spatial prepositions (e.g., under, on top, above, inside, near, etc.)</a:t>
          </a:r>
          <a:endParaRPr lang="en-AU" sz="1600" kern="1200" dirty="0"/>
        </a:p>
      </dsp:txBody>
      <dsp:txXfrm rot="-5400000">
        <a:off x="841789" y="41178"/>
        <a:ext cx="5513330" cy="705345"/>
      </dsp:txXfrm>
    </dsp:sp>
    <dsp:sp modelId="{92445EBE-42B7-4CEC-B456-15DABEF159EF}">
      <dsp:nvSpPr>
        <dsp:cNvPr id="0" name=""/>
        <dsp:cNvSpPr/>
      </dsp:nvSpPr>
      <dsp:spPr>
        <a:xfrm rot="5400000">
          <a:off x="-180383" y="1238699"/>
          <a:ext cx="1202556" cy="8417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/>
            <a:t>Location</a:t>
          </a:r>
          <a:endParaRPr lang="en-AU" sz="1800" b="0" i="0" u="none" kern="1200" dirty="0"/>
        </a:p>
      </dsp:txBody>
      <dsp:txXfrm rot="-5400000">
        <a:off x="1" y="1479211"/>
        <a:ext cx="841789" cy="360767"/>
      </dsp:txXfrm>
    </dsp:sp>
    <dsp:sp modelId="{C47FEA06-45C2-450F-A448-951342B6A433}">
      <dsp:nvSpPr>
        <dsp:cNvPr id="0" name=""/>
        <dsp:cNvSpPr/>
      </dsp:nvSpPr>
      <dsp:spPr>
        <a:xfrm rot="5400000">
          <a:off x="3226702" y="-1326597"/>
          <a:ext cx="781661" cy="55514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/>
            <a:t>Fixed point; multi points; moving agent, me and others, following directions, giving directions (Egocentric - relative)</a:t>
          </a:r>
          <a:endParaRPr lang="en-AU" sz="1600" kern="1200"/>
        </a:p>
      </dsp:txBody>
      <dsp:txXfrm rot="-5400000">
        <a:off x="841789" y="1096474"/>
        <a:ext cx="5513330" cy="705345"/>
      </dsp:txXfrm>
    </dsp:sp>
    <dsp:sp modelId="{77D2C62F-EE69-4B21-8028-319C856F3FAA}">
      <dsp:nvSpPr>
        <dsp:cNvPr id="0" name=""/>
        <dsp:cNvSpPr/>
      </dsp:nvSpPr>
      <dsp:spPr>
        <a:xfrm rot="5400000">
          <a:off x="-180383" y="2293996"/>
          <a:ext cx="1202556" cy="8417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0" i="0" u="none" kern="1200" dirty="0"/>
            <a:t>Arrangement</a:t>
          </a:r>
        </a:p>
      </dsp:txBody>
      <dsp:txXfrm rot="-5400000">
        <a:off x="1" y="2534508"/>
        <a:ext cx="841789" cy="360767"/>
      </dsp:txXfrm>
    </dsp:sp>
    <dsp:sp modelId="{343BE45A-F07A-4E3C-BEE1-27F45AAB976B}">
      <dsp:nvSpPr>
        <dsp:cNvPr id="0" name=""/>
        <dsp:cNvSpPr/>
      </dsp:nvSpPr>
      <dsp:spPr>
        <a:xfrm rot="5400000">
          <a:off x="3226702" y="-271300"/>
          <a:ext cx="781661" cy="55514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/>
            <a:t>Representing spaces and objects in space (using objects/pictures to make/show enclosures, roads etc.)</a:t>
          </a:r>
          <a:endParaRPr lang="en-AU" sz="1600" kern="1200" dirty="0"/>
        </a:p>
      </dsp:txBody>
      <dsp:txXfrm rot="-5400000">
        <a:off x="841789" y="2151771"/>
        <a:ext cx="5513330" cy="705345"/>
      </dsp:txXfrm>
    </dsp:sp>
    <dsp:sp modelId="{C2C48824-AD64-4F57-885E-A366F00374B7}">
      <dsp:nvSpPr>
        <dsp:cNvPr id="0" name=""/>
        <dsp:cNvSpPr/>
      </dsp:nvSpPr>
      <dsp:spPr>
        <a:xfrm rot="5400000">
          <a:off x="-180383" y="3349293"/>
          <a:ext cx="1202556" cy="8417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/>
            <a:t>Orientation</a:t>
          </a:r>
        </a:p>
      </dsp:txBody>
      <dsp:txXfrm rot="-5400000">
        <a:off x="1" y="3589805"/>
        <a:ext cx="841789" cy="360767"/>
      </dsp:txXfrm>
    </dsp:sp>
    <dsp:sp modelId="{5B2B2638-305F-48C7-B9FF-F46B00AD8675}">
      <dsp:nvSpPr>
        <dsp:cNvPr id="0" name=""/>
        <dsp:cNvSpPr/>
      </dsp:nvSpPr>
      <dsp:spPr>
        <a:xfrm rot="5400000">
          <a:off x="3226702" y="783996"/>
          <a:ext cx="781661" cy="55514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u="none" kern="1200" dirty="0"/>
            <a:t>Following and giving directions in a spatial environment that may or may not be from your own viewpoint (Egocentric </a:t>
          </a:r>
          <a:r>
            <a:rPr lang="mr-IN" sz="1600" b="0" i="0" u="none" kern="1200" dirty="0"/>
            <a:t>–</a:t>
          </a:r>
          <a:r>
            <a:rPr lang="en-US" sz="1600" b="0" i="0" u="none" kern="1200" dirty="0"/>
            <a:t> intrinsic) or </a:t>
          </a:r>
          <a:r>
            <a:rPr lang="en-US" sz="1600" b="0" i="0" u="none" kern="1200" dirty="0" err="1"/>
            <a:t>Allocentric</a:t>
          </a:r>
          <a:endParaRPr lang="en-AU" sz="1600" kern="1200" dirty="0"/>
        </a:p>
      </dsp:txBody>
      <dsp:txXfrm rot="-5400000">
        <a:off x="841789" y="3207067"/>
        <a:ext cx="5513330" cy="70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75044-8E54-D048-93D3-E9436AD29B51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290D1-4CC7-F241-9B44-5F63A769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10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C3449-4DF5-5643-8296-0DB71DC8BC36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27909-CA09-444B-869B-9877A934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9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Directions </a:t>
            </a:r>
            <a:r>
              <a:rPr lang="mr-IN" dirty="0"/>
              <a:t>–</a:t>
            </a:r>
            <a:r>
              <a:rPr lang="en-US" dirty="0"/>
              <a:t> might have been wayfaring</a:t>
            </a:r>
            <a:r>
              <a:rPr lang="en-US" baseline="0" dirty="0"/>
              <a:t> instructions </a:t>
            </a:r>
            <a:r>
              <a:rPr lang="mr-IN" baseline="0" dirty="0"/>
              <a:t>–</a:t>
            </a:r>
            <a:r>
              <a:rPr lang="en-US" baseline="0" dirty="0"/>
              <a:t> e.g. turn at the big shopping </a:t>
            </a:r>
            <a:r>
              <a:rPr lang="en-US" baseline="0" dirty="0" err="1"/>
              <a:t>centre</a:t>
            </a:r>
            <a:r>
              <a:rPr lang="en-US" baseline="0" dirty="0"/>
              <a:t>, drive until you reach the Golden Arches </a:t>
            </a:r>
            <a:r>
              <a:rPr lang="mr-IN" baseline="0" dirty="0"/>
              <a:t>–</a:t>
            </a:r>
            <a:r>
              <a:rPr lang="en-US" baseline="0" dirty="0"/>
              <a:t> or they might have been compass based </a:t>
            </a:r>
            <a:r>
              <a:rPr lang="mr-IN" baseline="0" dirty="0"/>
              <a:t>–</a:t>
            </a:r>
            <a:r>
              <a:rPr lang="en-US" baseline="0" dirty="0"/>
              <a:t> drive north east etc. </a:t>
            </a:r>
          </a:p>
          <a:p>
            <a:endParaRPr lang="en-US" baseline="0" dirty="0"/>
          </a:p>
          <a:p>
            <a:r>
              <a:rPr lang="en-US" baseline="0" dirty="0"/>
              <a:t>Rearranging furniture </a:t>
            </a:r>
            <a:r>
              <a:rPr lang="mr-IN" baseline="0" dirty="0"/>
              <a:t>–</a:t>
            </a:r>
            <a:r>
              <a:rPr lang="en-US" baseline="0" dirty="0"/>
              <a:t> or the dishwasher </a:t>
            </a:r>
            <a:r>
              <a:rPr lang="mr-IN" baseline="0" dirty="0"/>
              <a:t>–</a:t>
            </a:r>
            <a:r>
              <a:rPr lang="en-US" baseline="0" dirty="0"/>
              <a:t> skills include relative size of things / aesthetics / mental activities such as rotation / mental activities such as </a:t>
            </a:r>
            <a:r>
              <a:rPr lang="en-US" baseline="0" dirty="0" err="1"/>
              <a:t>visualisation</a:t>
            </a:r>
            <a:r>
              <a:rPr lang="en-US" baseline="0" dirty="0"/>
              <a:t> or orientation (what will it look like from the hallway </a:t>
            </a:r>
            <a:r>
              <a:rPr lang="en-US" baseline="0" dirty="0" err="1"/>
              <a:t>etc</a:t>
            </a:r>
            <a:r>
              <a:rPr lang="en-US" baseline="0" dirty="0"/>
              <a:t>). </a:t>
            </a:r>
          </a:p>
          <a:p>
            <a:endParaRPr lang="en-US" baseline="0" dirty="0"/>
          </a:p>
          <a:p>
            <a:r>
              <a:rPr lang="en-US" baseline="0" dirty="0"/>
              <a:t>As Tom mentioned yesterday </a:t>
            </a:r>
            <a:r>
              <a:rPr lang="mr-IN" baseline="0" dirty="0"/>
              <a:t>–</a:t>
            </a:r>
            <a:r>
              <a:rPr lang="en-US" baseline="0" dirty="0"/>
              <a:t> spatial skills are the huge predictor of success later in 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8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was the case with the patterns</a:t>
            </a:r>
            <a:r>
              <a:rPr lang="en-US" baseline="0" dirty="0"/>
              <a:t> and relationships app</a:t>
            </a:r>
          </a:p>
          <a:p>
            <a:endParaRPr lang="en-US" baseline="0" dirty="0"/>
          </a:p>
          <a:p>
            <a:r>
              <a:rPr lang="en-US" dirty="0"/>
              <a:t>We see the children experiencing</a:t>
            </a:r>
            <a:r>
              <a:rPr lang="en-US" baseline="0" dirty="0"/>
              <a:t> a range of opportunities starting with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Language and describing themselves and things in their world - </a:t>
            </a:r>
            <a:r>
              <a:rPr lang="en-AU" sz="1200" dirty="0"/>
              <a:t>Where am I now? Above/Below/Beside</a:t>
            </a: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THEN </a:t>
            </a:r>
            <a:r>
              <a:rPr lang="mr-IN" baseline="0" dirty="0"/>
              <a:t>–</a:t>
            </a:r>
            <a:r>
              <a:rPr lang="en-US" baseline="0" dirty="0"/>
              <a:t> Becoming more sophisticated in describing their location and following instructions - </a:t>
            </a:r>
            <a:r>
              <a:rPr lang="en-AU" sz="1200" dirty="0"/>
              <a:t>Where am I going? How do I get there? Up/Down; Back/Forward. </a:t>
            </a: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THEN </a:t>
            </a:r>
            <a:r>
              <a:rPr lang="mr-IN" baseline="0" dirty="0"/>
              <a:t>–</a:t>
            </a:r>
            <a:r>
              <a:rPr lang="en-US" baseline="0" dirty="0"/>
              <a:t> Using their knowledge of position and location to represent how things are </a:t>
            </a:r>
            <a:r>
              <a:rPr lang="mr-IN" baseline="0" dirty="0"/>
              <a:t>–</a:t>
            </a:r>
            <a:r>
              <a:rPr lang="en-US" baseline="0" dirty="0"/>
              <a:t> we will see examples of this shortly.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FINALLY </a:t>
            </a:r>
            <a:r>
              <a:rPr lang="mr-IN" baseline="0" dirty="0"/>
              <a:t>–</a:t>
            </a:r>
            <a:r>
              <a:rPr lang="en-US" baseline="0" dirty="0"/>
              <a:t> Understanding that the ways things are arranged can be different for others - arranged - </a:t>
            </a:r>
            <a:r>
              <a:rPr lang="en-AU" sz="1200" dirty="0"/>
              <a:t>I am here, you are over there, I can see this, what can you see from over there?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TOM TO PROVIDE MORE INFO</a:t>
            </a:r>
          </a:p>
          <a:p>
            <a:r>
              <a:rPr lang="en-US" dirty="0"/>
              <a:t>In</a:t>
            </a:r>
            <a:r>
              <a:rPr lang="en-US" baseline="0" dirty="0"/>
              <a:t> the mapping the room activity.</a:t>
            </a:r>
            <a:endParaRPr lang="en-US" dirty="0"/>
          </a:p>
          <a:p>
            <a:r>
              <a:rPr lang="en-US" dirty="0"/>
              <a:t>Ego relative = my position of myself relative</a:t>
            </a:r>
            <a:r>
              <a:rPr lang="en-US" baseline="0" dirty="0"/>
              <a:t> to Adelaide</a:t>
            </a:r>
          </a:p>
          <a:p>
            <a:r>
              <a:rPr lang="en-US" baseline="0" dirty="0"/>
              <a:t>Ego intrinsic – other’s position from my perspective relative to Adelaide</a:t>
            </a:r>
          </a:p>
          <a:p>
            <a:r>
              <a:rPr lang="en-US" baseline="0" dirty="0" err="1"/>
              <a:t>Allocentric</a:t>
            </a:r>
            <a:r>
              <a:rPr lang="en-US" baseline="0" dirty="0"/>
              <a:t> – imagining how this looks from the perspective of someone else. </a:t>
            </a:r>
          </a:p>
          <a:p>
            <a:endParaRPr lang="en-US" baseline="0" dirty="0"/>
          </a:p>
          <a:p>
            <a:r>
              <a:rPr lang="en-US" baseline="0" dirty="0"/>
              <a:t>Four photos facing out = take photo – shuffle camera – get back in the correct position.</a:t>
            </a:r>
          </a:p>
          <a:p>
            <a:endParaRPr lang="en-US" baseline="0" dirty="0"/>
          </a:p>
          <a:p>
            <a:r>
              <a:rPr lang="en-US" baseline="0" dirty="0"/>
              <a:t>Take some photos of a few things – stand where the photo was taken from. Top side – front view – birds eye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</a:t>
            </a:r>
            <a:r>
              <a:rPr lang="en-US" baseline="0" dirty="0"/>
              <a:t> of this age are largely egocentric </a:t>
            </a:r>
            <a:r>
              <a:rPr lang="mr-IN" baseline="0" dirty="0"/>
              <a:t>–</a:t>
            </a:r>
            <a:r>
              <a:rPr lang="en-US" baseline="0" dirty="0"/>
              <a:t> and all of the activities in the App commence from this starting point.</a:t>
            </a:r>
          </a:p>
          <a:p>
            <a:endParaRPr lang="en-US" baseline="0" dirty="0"/>
          </a:p>
          <a:p>
            <a:r>
              <a:rPr lang="en-US" baseline="0" dirty="0"/>
              <a:t>Some of the activities can include the beginnings of </a:t>
            </a:r>
            <a:r>
              <a:rPr lang="en-US" baseline="0" dirty="0" err="1"/>
              <a:t>allocentric</a:t>
            </a:r>
            <a:r>
              <a:rPr lang="en-US" baseline="0" dirty="0"/>
              <a:t> thinking. </a:t>
            </a:r>
          </a:p>
          <a:p>
            <a:endParaRPr lang="en-US" baseline="0" dirty="0"/>
          </a:p>
          <a:p>
            <a:r>
              <a:rPr lang="en-US" baseline="0" dirty="0"/>
              <a:t>GET TOM TO PROVIDE THREE CLEAR EXAMPLES </a:t>
            </a:r>
            <a:r>
              <a:rPr lang="mr-IN" baseline="0" dirty="0"/>
              <a:t>–</a:t>
            </a:r>
            <a:r>
              <a:rPr lang="en-US" baseline="0" dirty="0"/>
              <a:t> EGO (Relative) | EGO (Intrinsic) | 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Allocentric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  <a:r>
              <a:rPr lang="en-US" dirty="0"/>
              <a:t>Use one iPad per table and take a photo from somewhere in the room </a:t>
            </a:r>
            <a:r>
              <a:rPr lang="mr-IN" dirty="0"/>
              <a:t>–</a:t>
            </a:r>
            <a:r>
              <a:rPr lang="en-US" dirty="0"/>
              <a:t> make sure I record where they were taken from </a:t>
            </a:r>
            <a:r>
              <a:rPr lang="mr-IN" dirty="0"/>
              <a:t>–</a:t>
            </a:r>
            <a:r>
              <a:rPr lang="en-US" dirty="0"/>
              <a:t> educators have to locate where in the room the photo was taken from. </a:t>
            </a:r>
          </a:p>
          <a:p>
            <a:endParaRPr lang="en-US" baseline="0" dirty="0"/>
          </a:p>
          <a:p>
            <a:r>
              <a:rPr lang="en-US" baseline="0" dirty="0"/>
              <a:t>Backup plan - Four photos facing out = take photo – shuffle camera – get back in the correct position.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24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Right - Drawing and blocks</a:t>
            </a:r>
            <a:r>
              <a:rPr lang="en-US" baseline="0" dirty="0"/>
              <a:t> – war memorial and parliament house – </a:t>
            </a:r>
            <a:r>
              <a:rPr lang="en-US" baseline="0" dirty="0" err="1"/>
              <a:t>carillion</a:t>
            </a:r>
            <a:r>
              <a:rPr lang="en-US" baseline="0" dirty="0"/>
              <a:t> / eagle – Photos as a reference </a:t>
            </a:r>
            <a:r>
              <a:rPr lang="mr-IN" baseline="0" dirty="0"/>
              <a:t>–</a:t>
            </a:r>
            <a:r>
              <a:rPr lang="en-US" baseline="0" dirty="0"/>
              <a:t> Egocentric as they were building what they had seen. </a:t>
            </a:r>
          </a:p>
          <a:p>
            <a:r>
              <a:rPr lang="en-US" baseline="0" dirty="0"/>
              <a:t>Middle – Black Mt – </a:t>
            </a:r>
            <a:r>
              <a:rPr lang="en-US" baseline="0" dirty="0" err="1"/>
              <a:t>telstra</a:t>
            </a:r>
            <a:r>
              <a:rPr lang="en-US" baseline="0" dirty="0"/>
              <a:t> – Anzac Parade in middle with war Memorial in middle – </a:t>
            </a:r>
            <a:r>
              <a:rPr lang="en-US" baseline="0" dirty="0" err="1"/>
              <a:t>carillion</a:t>
            </a:r>
            <a:r>
              <a:rPr lang="en-US" baseline="0" dirty="0"/>
              <a:t> on right</a:t>
            </a:r>
          </a:p>
          <a:p>
            <a:r>
              <a:rPr lang="en-US" baseline="0" dirty="0"/>
              <a:t>At Left – Mapping </a:t>
            </a:r>
          </a:p>
          <a:p>
            <a:r>
              <a:rPr lang="en-US" baseline="0" dirty="0"/>
              <a:t>Photo of Mt Ainslie on last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TO TOM - </a:t>
            </a:r>
            <a:r>
              <a:rPr lang="en-US" baseline="0" dirty="0"/>
              <a:t>about what we want to about sequence. </a:t>
            </a:r>
          </a:p>
          <a:p>
            <a:endParaRPr lang="en-US" baseline="0" dirty="0"/>
          </a:p>
          <a:p>
            <a:r>
              <a:rPr lang="en-US" baseline="0" dirty="0"/>
              <a:t>We are still in the early build stage so we will just use some images from the design brief to give you a sense of the app. We will be user testing this late this year and early next year.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/ stationary </a:t>
            </a:r>
            <a:r>
              <a:rPr lang="mr-IN" dirty="0"/>
              <a:t>–</a:t>
            </a:r>
            <a:r>
              <a:rPr lang="en-US" dirty="0"/>
              <a:t> On / under / next to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sz="1200" i="0" dirty="0"/>
              <a:t>Active</a:t>
            </a:r>
            <a:r>
              <a:rPr lang="en-US" sz="1200" i="0" baseline="0" dirty="0"/>
              <a:t> / motion = Across, through, into </a:t>
            </a:r>
            <a:r>
              <a:rPr lang="en-US" sz="1200" i="0" baseline="0" dirty="0" err="1"/>
              <a:t>etc</a:t>
            </a:r>
            <a:endParaRPr lang="en-US" sz="1200" i="0" dirty="0"/>
          </a:p>
          <a:p>
            <a:endParaRPr lang="en-US" sz="1200" i="1" dirty="0"/>
          </a:p>
          <a:p>
            <a:r>
              <a:rPr lang="en-US" sz="1200" i="1" dirty="0"/>
              <a:t>Active – </a:t>
            </a:r>
            <a:r>
              <a:rPr lang="en-US" sz="1200" i="0" dirty="0"/>
              <a:t>Across / through / into</a:t>
            </a:r>
          </a:p>
          <a:p>
            <a:r>
              <a:rPr lang="en-US" sz="1200" i="0" dirty="0"/>
              <a:t>Passive – On / below etc.</a:t>
            </a:r>
            <a:endParaRPr lang="en-AU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1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Place Amy </a:t>
            </a:r>
            <a:r>
              <a:rPr lang="en-US" sz="1200" b="1" dirty="0"/>
              <a:t>opposite </a:t>
            </a:r>
            <a:r>
              <a:rPr lang="en-US" sz="1200" dirty="0"/>
              <a:t>Elliot on the see-saw (</a:t>
            </a:r>
            <a:r>
              <a:rPr lang="en-US" sz="1200" i="1" dirty="0"/>
              <a:t>reaction: see saw balances</a:t>
            </a:r>
            <a:r>
              <a:rPr lang="en-US" sz="1200" dirty="0"/>
              <a:t>)</a:t>
            </a:r>
          </a:p>
          <a:p>
            <a:r>
              <a:rPr lang="en-US" sz="1200" dirty="0"/>
              <a:t>Look </a:t>
            </a:r>
            <a:r>
              <a:rPr lang="en-US" sz="1200" b="1" dirty="0"/>
              <a:t>under </a:t>
            </a:r>
            <a:r>
              <a:rPr lang="en-US" sz="1200" dirty="0"/>
              <a:t>the blanket to make sure you have not squashed Amy’s banana (</a:t>
            </a:r>
            <a:r>
              <a:rPr lang="en-US" sz="1200" i="1" dirty="0"/>
              <a:t>flat banana on the ground</a:t>
            </a:r>
            <a:r>
              <a:rPr lang="en-US" sz="1200" dirty="0"/>
              <a:t>)</a:t>
            </a:r>
          </a:p>
          <a:p>
            <a:r>
              <a:rPr lang="en-US" sz="1200" dirty="0"/>
              <a:t>Push (kick) the soccer ball </a:t>
            </a:r>
            <a:r>
              <a:rPr lang="en-US" sz="1200" b="1" dirty="0"/>
              <a:t>between</a:t>
            </a:r>
            <a:r>
              <a:rPr lang="en-US" sz="1200" dirty="0"/>
              <a:t> the goal posts to score a goal (</a:t>
            </a:r>
            <a:r>
              <a:rPr lang="en-US" sz="1200" i="1" dirty="0"/>
              <a:t>cheers</a:t>
            </a:r>
            <a:r>
              <a:rPr lang="en-US" sz="1200" dirty="0"/>
              <a:t>)</a:t>
            </a:r>
            <a:endParaRPr lang="en-AU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Push the trolley of books </a:t>
            </a:r>
            <a:r>
              <a:rPr lang="en-US" sz="1200" b="1" dirty="0"/>
              <a:t>across </a:t>
            </a:r>
            <a:r>
              <a:rPr lang="en-US" sz="1200" dirty="0"/>
              <a:t>the library to the desk and stack them </a:t>
            </a:r>
            <a:r>
              <a:rPr lang="en-US" sz="1200" b="1" dirty="0"/>
              <a:t>in</a:t>
            </a:r>
            <a:r>
              <a:rPr lang="en-US" sz="1200" dirty="0"/>
              <a:t> the blue tub (</a:t>
            </a:r>
            <a:r>
              <a:rPr lang="en-US" sz="1200" i="1" dirty="0"/>
              <a:t>too many books means that they end up stacking up out the top of the tub like a tower</a:t>
            </a:r>
            <a:r>
              <a:rPr lang="en-US" sz="1200" dirty="0"/>
              <a:t>)</a:t>
            </a:r>
          </a:p>
          <a:p>
            <a:r>
              <a:rPr lang="en-US" sz="1200" dirty="0"/>
              <a:t>Post the books </a:t>
            </a:r>
            <a:r>
              <a:rPr lang="en-US" sz="1200" b="1" dirty="0"/>
              <a:t>through </a:t>
            </a:r>
            <a:r>
              <a:rPr lang="en-US" sz="1200" dirty="0"/>
              <a:t>the return </a:t>
            </a:r>
            <a:r>
              <a:rPr lang="en-US" sz="1200" dirty="0" err="1"/>
              <a:t>shute</a:t>
            </a:r>
            <a:r>
              <a:rPr lang="en-US" sz="1200" dirty="0"/>
              <a:t> in the wall (reaction heavy echo SFX when it hits the bottom)</a:t>
            </a:r>
          </a:p>
          <a:p>
            <a:endParaRPr lang="en-US" sz="12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48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Place stepping stones </a:t>
            </a:r>
            <a:r>
              <a:rPr lang="en-US" sz="1200" b="1" dirty="0"/>
              <a:t>across </a:t>
            </a:r>
            <a:r>
              <a:rPr lang="en-US" sz="1200" dirty="0"/>
              <a:t>the creek so that Amy can cross over without getting her shoes and socks wet</a:t>
            </a:r>
          </a:p>
          <a:p>
            <a:r>
              <a:rPr lang="en-US" sz="1200" dirty="0"/>
              <a:t>Move the branch </a:t>
            </a:r>
            <a:r>
              <a:rPr lang="en-US" sz="1200" b="1" dirty="0"/>
              <a:t>off </a:t>
            </a:r>
            <a:r>
              <a:rPr lang="en-US" sz="1200" dirty="0"/>
              <a:t>the path so that Amy can pass</a:t>
            </a:r>
            <a:r>
              <a:rPr lang="en-US" sz="1200" b="1" dirty="0"/>
              <a:t> </a:t>
            </a:r>
            <a:r>
              <a:rPr lang="en-US" sz="1200" dirty="0"/>
              <a:t>and walk </a:t>
            </a:r>
            <a:r>
              <a:rPr lang="en-US" sz="1200" b="1" dirty="0"/>
              <a:t>down </a:t>
            </a:r>
            <a:r>
              <a:rPr lang="en-US" sz="1200" dirty="0"/>
              <a:t>to the creek</a:t>
            </a:r>
          </a:p>
          <a:p>
            <a:r>
              <a:rPr lang="en-US" sz="1200" dirty="0"/>
              <a:t>Put the </a:t>
            </a:r>
            <a:r>
              <a:rPr lang="en-US" sz="1200" dirty="0" err="1"/>
              <a:t>mudcrab</a:t>
            </a:r>
            <a:r>
              <a:rPr lang="en-US" sz="1200" dirty="0"/>
              <a:t> net </a:t>
            </a:r>
            <a:r>
              <a:rPr lang="en-US" sz="1200" b="1" dirty="0"/>
              <a:t>in </a:t>
            </a:r>
            <a:r>
              <a:rPr lang="en-US" sz="1200" dirty="0"/>
              <a:t>the water </a:t>
            </a:r>
            <a:r>
              <a:rPr lang="en-US" sz="1200" b="1" dirty="0"/>
              <a:t>alongside </a:t>
            </a:r>
            <a:r>
              <a:rPr lang="en-US" sz="1200" dirty="0"/>
              <a:t>the log at the edge of the river to catch a crab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for table</a:t>
            </a:r>
            <a:r>
              <a:rPr lang="en-US" baseline="0" dirty="0"/>
              <a:t> group </a:t>
            </a:r>
            <a:r>
              <a:rPr lang="mr-IN" baseline="0" dirty="0"/>
              <a:t>–</a:t>
            </a:r>
            <a:r>
              <a:rPr lang="en-US" baseline="0" dirty="0"/>
              <a:t> to be supported by ECE team and working group educators</a:t>
            </a:r>
          </a:p>
          <a:p>
            <a:endParaRPr lang="en-US" baseline="0" dirty="0"/>
          </a:p>
          <a:p>
            <a:r>
              <a:rPr lang="en-US" baseline="0" dirty="0"/>
              <a:t>Record ideas for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 to run this activity.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7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Educators will be able to encode information</a:t>
            </a:r>
            <a:r>
              <a:rPr lang="en-US" baseline="0" dirty="0"/>
              <a:t> in the beacons </a:t>
            </a:r>
            <a:r>
              <a:rPr lang="mr-IN" baseline="0" dirty="0"/>
              <a:t>–</a:t>
            </a:r>
            <a:r>
              <a:rPr lang="en-US" baseline="0" dirty="0"/>
              <a:t> if you wish </a:t>
            </a:r>
            <a:r>
              <a:rPr lang="mr-IN" baseline="0" dirty="0"/>
              <a:t>–</a:t>
            </a:r>
            <a:r>
              <a:rPr lang="en-US" baseline="0" dirty="0"/>
              <a:t> that is particular to your </a:t>
            </a:r>
            <a:r>
              <a:rPr lang="en-US" baseline="0" dirty="0" err="1"/>
              <a:t>centre</a:t>
            </a:r>
            <a:r>
              <a:rPr lang="en-US" baseline="0" dirty="0"/>
              <a:t> and record your own directions (Check with CKL) </a:t>
            </a:r>
          </a:p>
          <a:p>
            <a:endParaRPr lang="en-US" baseline="0" dirty="0"/>
          </a:p>
          <a:p>
            <a:r>
              <a:rPr lang="en-US" baseline="0" dirty="0"/>
              <a:t>We will pre-program locations that we anticipate are in most if not all </a:t>
            </a:r>
            <a:r>
              <a:rPr lang="en-US" baseline="0" dirty="0" err="1"/>
              <a:t>centre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Block Area, Outdoor Play Area, Book Corner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7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activity uses AR markers and allows children to see and listen to Amy in Augmented Reality. </a:t>
            </a:r>
          </a:p>
          <a:p>
            <a:r>
              <a:rPr lang="en-US" dirty="0"/>
              <a:t>The AR markers can be stuck to surfaces in the preschool by tape, blue tack or velcro. </a:t>
            </a:r>
          </a:p>
          <a:p>
            <a:r>
              <a:rPr lang="en-US" dirty="0"/>
              <a:t>The camera on the device allows children to collect and capture the hidden markers they find.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4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 all the location markers to earn a Best Listener or Best Explorer badge from Amy. </a:t>
            </a:r>
          </a:p>
          <a:p>
            <a:r>
              <a:rPr lang="en-US" dirty="0"/>
              <a:t>As I mentioned Amy’s instructions, and the locations, can also</a:t>
            </a:r>
            <a:r>
              <a:rPr lang="en-US" baseline="0" dirty="0"/>
              <a:t> be </a:t>
            </a:r>
            <a:r>
              <a:rPr lang="en-US" dirty="0"/>
              <a:t>set up by the educator selecting options appropriate for each preschool (CONFIRM)</a:t>
            </a:r>
          </a:p>
          <a:p>
            <a:r>
              <a:rPr lang="en-AU" dirty="0"/>
              <a:t>Each adventure is composed </a:t>
            </a:r>
            <a:r>
              <a:rPr lang="en-US" dirty="0"/>
              <a:t>in a </a:t>
            </a:r>
            <a:r>
              <a:rPr lang="en-US" dirty="0" err="1"/>
              <a:t>randomised</a:t>
            </a:r>
            <a:r>
              <a:rPr lang="en-US" dirty="0"/>
              <a:t> order and an increasing number of locations, this makes each adventure exciting and varied.</a:t>
            </a:r>
          </a:p>
          <a:p>
            <a:endParaRPr lang="en-US" dirty="0"/>
          </a:p>
          <a:p>
            <a:r>
              <a:rPr lang="en-US" dirty="0"/>
              <a:t>Can teachers</a:t>
            </a:r>
            <a:r>
              <a:rPr lang="en-US" baseline="0" dirty="0"/>
              <a:t> code the beacons pretty easily?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5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 represent their preschool playground map by placing and then arranging the position of objects in space.</a:t>
            </a:r>
          </a:p>
          <a:p>
            <a:r>
              <a:rPr lang="en-US" dirty="0"/>
              <a:t>Children only need to get objects within their map in a relatively correct position.</a:t>
            </a:r>
          </a:p>
          <a:p>
            <a:r>
              <a:rPr lang="en-US" dirty="0"/>
              <a:t>Different sized</a:t>
            </a:r>
            <a:r>
              <a:rPr lang="en-US" baseline="0" dirty="0"/>
              <a:t> things – small swing, big swing etc.</a:t>
            </a:r>
          </a:p>
          <a:p>
            <a:endParaRPr lang="en-US" baseline="0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74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map is constructed children can see the map from different perspectives and points of </a:t>
            </a:r>
            <a:r>
              <a:rPr lang="en-AU" dirty="0"/>
              <a:t>views.</a:t>
            </a:r>
          </a:p>
          <a:p>
            <a:r>
              <a:rPr lang="en-US" dirty="0"/>
              <a:t>Characters on the map use spatial terms to describe what they see, who is front of them, and what they are near.</a:t>
            </a:r>
          </a:p>
          <a:p>
            <a:r>
              <a:rPr lang="en-AU" dirty="0"/>
              <a:t>Finally, children will </a:t>
            </a:r>
            <a:r>
              <a:rPr lang="en-US" dirty="0"/>
              <a:t>see another character’s point of view to determine who’s view they are seeing.</a:t>
            </a:r>
          </a:p>
          <a:p>
            <a:endParaRPr lang="en-US" dirty="0"/>
          </a:p>
          <a:p>
            <a:r>
              <a:rPr lang="en-US" dirty="0" err="1"/>
              <a:t>Allocentric</a:t>
            </a:r>
            <a:r>
              <a:rPr lang="en-US" baseline="0" dirty="0"/>
              <a:t> – dragging one of the ELSA characters to a position to see what they see</a:t>
            </a:r>
          </a:p>
          <a:p>
            <a:endParaRPr lang="en-US" baseline="0" dirty="0"/>
          </a:p>
          <a:p>
            <a:r>
              <a:rPr lang="en-US" baseline="0" dirty="0"/>
              <a:t>Ask Shane how this will work. 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8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your way around the zoo -  draw a line from point A to B by following the directions</a:t>
            </a:r>
          </a:p>
          <a:p>
            <a:r>
              <a:rPr lang="en-AU" dirty="0"/>
              <a:t>Movement begins from </a:t>
            </a:r>
            <a:r>
              <a:rPr lang="en-US" dirty="0"/>
              <a:t>one of the ELSA characters, with spatial language to describe the sequence of directions.</a:t>
            </a:r>
          </a:p>
          <a:p>
            <a:r>
              <a:rPr lang="en-US" dirty="0"/>
              <a:t>Extensions to this include through a waypoint (A-B-C). </a:t>
            </a:r>
          </a:p>
          <a:p>
            <a:r>
              <a:rPr lang="en-US" dirty="0"/>
              <a:t>Then a final sub-level with up to 4 options to choose from (A-B-C-D).</a:t>
            </a:r>
          </a:p>
          <a:p>
            <a:endParaRPr lang="en-US" dirty="0"/>
          </a:p>
          <a:p>
            <a:r>
              <a:rPr lang="en-US" dirty="0"/>
              <a:t>Two zoos </a:t>
            </a:r>
            <a:r>
              <a:rPr lang="mr-IN" dirty="0"/>
              <a:t>–</a:t>
            </a:r>
            <a:r>
              <a:rPr lang="en-US" baseline="0" dirty="0"/>
              <a:t> a traditional one and an open plains one.</a:t>
            </a:r>
            <a:endParaRPr lang="en-US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10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Piper (or one of the other characters) is lost in the zoo.</a:t>
            </a:r>
          </a:p>
          <a:p>
            <a:r>
              <a:rPr lang="en-US" dirty="0"/>
              <a:t>Piper will provide audio directions by a </a:t>
            </a:r>
            <a:r>
              <a:rPr lang="en-US" dirty="0" err="1"/>
              <a:t>walkie</a:t>
            </a:r>
            <a:r>
              <a:rPr lang="en-US" dirty="0"/>
              <a:t> talkie describing a sequence of instructions using spatial language with landmarks.</a:t>
            </a:r>
          </a:p>
          <a:p>
            <a:r>
              <a:rPr lang="en-AU" dirty="0"/>
              <a:t>Pick </a:t>
            </a:r>
            <a:r>
              <a:rPr lang="en-US" dirty="0"/>
              <a:t>where on the map Piper is so the other characters can find her.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3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ELSA characters are playing hide and seek at the zoo</a:t>
            </a:r>
          </a:p>
          <a:p>
            <a:r>
              <a:rPr lang="en-US" dirty="0"/>
              <a:t>Either the game or one child hides a character on the map, the second child has to follow directions to find the character. </a:t>
            </a:r>
          </a:p>
          <a:p>
            <a:r>
              <a:rPr lang="en-US" dirty="0"/>
              <a:t>As in Piper Is Lost, audio instructions will use spatial language with landmarks to describe where the character is.</a:t>
            </a:r>
          </a:p>
          <a:p>
            <a:r>
              <a:rPr lang="en-US" dirty="0"/>
              <a:t>Turn-based interaction plays out between the children, with an incentive so that the child who can find the character the fastest/ fewest number of attempts wins.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8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for table</a:t>
            </a:r>
            <a:r>
              <a:rPr lang="en-US" baseline="0" dirty="0"/>
              <a:t> group </a:t>
            </a:r>
            <a:r>
              <a:rPr lang="mr-IN" baseline="0" dirty="0"/>
              <a:t>–</a:t>
            </a:r>
            <a:r>
              <a:rPr lang="en-US" baseline="0" dirty="0"/>
              <a:t> to be supported by ECE team and working group educators</a:t>
            </a:r>
          </a:p>
          <a:p>
            <a:endParaRPr lang="en-US" baseline="0" dirty="0"/>
          </a:p>
          <a:p>
            <a:r>
              <a:rPr lang="en-US" baseline="0" dirty="0"/>
              <a:t>Record ideas for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for table</a:t>
            </a:r>
            <a:r>
              <a:rPr lang="en-US" baseline="0" dirty="0"/>
              <a:t> group </a:t>
            </a:r>
            <a:r>
              <a:rPr lang="mr-IN" baseline="0" dirty="0"/>
              <a:t>–</a:t>
            </a:r>
            <a:r>
              <a:rPr lang="en-US" baseline="0" dirty="0"/>
              <a:t> to be supported by ECE team and working group educators</a:t>
            </a:r>
          </a:p>
          <a:p>
            <a:endParaRPr lang="en-US" baseline="0" dirty="0"/>
          </a:p>
          <a:p>
            <a:r>
              <a:rPr lang="en-US" baseline="0" dirty="0"/>
              <a:t>Record ideas for sharing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for table</a:t>
            </a:r>
            <a:r>
              <a:rPr lang="en-US" baseline="0" dirty="0"/>
              <a:t> group </a:t>
            </a:r>
            <a:r>
              <a:rPr lang="mr-IN" baseline="0" dirty="0"/>
              <a:t>–</a:t>
            </a:r>
            <a:r>
              <a:rPr lang="en-US" baseline="0" dirty="0"/>
              <a:t> to be supported by ECE team and working group educators</a:t>
            </a:r>
          </a:p>
          <a:p>
            <a:endParaRPr lang="en-US" baseline="0" dirty="0"/>
          </a:p>
          <a:p>
            <a:r>
              <a:rPr lang="en-US" baseline="0"/>
              <a:t>Record ideas for sharing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2 is due for rollout around</a:t>
            </a:r>
            <a:r>
              <a:rPr lang="en-US" baseline="0" dirty="0"/>
              <a:t> April. </a:t>
            </a:r>
          </a:p>
          <a:p>
            <a:endParaRPr lang="en-US" baseline="0" dirty="0"/>
          </a:p>
          <a:p>
            <a:r>
              <a:rPr lang="en-US" baseline="0" dirty="0"/>
              <a:t>We are still in the early app development phase of the rollout </a:t>
            </a:r>
            <a:r>
              <a:rPr lang="mr-IN" baseline="0" dirty="0"/>
              <a:t>–</a:t>
            </a:r>
            <a:r>
              <a:rPr lang="en-US" baseline="0" dirty="0"/>
              <a:t> so we will just get to see some initial design ideas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before </a:t>
            </a:r>
            <a:r>
              <a:rPr lang="mr-IN" dirty="0"/>
              <a:t>–</a:t>
            </a:r>
            <a:r>
              <a:rPr lang="en-US" dirty="0"/>
              <a:t> we will </a:t>
            </a:r>
            <a:r>
              <a:rPr lang="en-US" dirty="0" err="1"/>
              <a:t>utilise</a:t>
            </a:r>
            <a:r>
              <a:rPr lang="en-US" dirty="0"/>
              <a:t> the Experience</a:t>
            </a:r>
            <a:r>
              <a:rPr lang="en-US" baseline="0" dirty="0"/>
              <a:t> | Represent | Apply model from App One.</a:t>
            </a:r>
          </a:p>
          <a:p>
            <a:endParaRPr lang="en-US" baseline="0" dirty="0"/>
          </a:p>
          <a:p>
            <a:r>
              <a:rPr lang="en-US" baseline="0" dirty="0"/>
              <a:t>A great way to start is with stories. As I read the story think about the type of language that is used to provide information about Position (Arrangement) and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1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born overseas you can have a go at representing that </a:t>
            </a:r>
            <a:r>
              <a:rPr lang="mr-IN" dirty="0"/>
              <a:t>–</a:t>
            </a:r>
            <a:r>
              <a:rPr lang="en-US" dirty="0"/>
              <a:t> or you can just pick a place in Australia you lived for a while etc. </a:t>
            </a:r>
          </a:p>
          <a:p>
            <a:endParaRPr lang="en-US" dirty="0"/>
          </a:p>
          <a:p>
            <a:r>
              <a:rPr lang="en-US" dirty="0"/>
              <a:t>Position is relative</a:t>
            </a:r>
            <a:r>
              <a:rPr lang="en-US" baseline="0" dirty="0"/>
              <a:t> to something</a:t>
            </a:r>
          </a:p>
          <a:p>
            <a:r>
              <a:rPr lang="en-US" baseline="0" dirty="0"/>
              <a:t> – Egocentric - From my perspective</a:t>
            </a:r>
          </a:p>
          <a:p>
            <a:r>
              <a:rPr lang="en-US" baseline="0" dirty="0"/>
              <a:t> – </a:t>
            </a:r>
            <a:r>
              <a:rPr lang="en-US" baseline="0" dirty="0" err="1"/>
              <a:t>Allocentric</a:t>
            </a:r>
            <a:r>
              <a:rPr lang="en-US" baseline="0" dirty="0"/>
              <a:t> -  From the perspective of others</a:t>
            </a:r>
          </a:p>
          <a:p>
            <a:r>
              <a:rPr lang="en-US" baseline="0" dirty="0"/>
              <a:t>Spatial Language – Largely use prepositions</a:t>
            </a:r>
          </a:p>
          <a:p>
            <a:r>
              <a:rPr lang="en-US" baseline="0" dirty="0"/>
              <a:t>Scale </a:t>
            </a:r>
            <a:r>
              <a:rPr lang="mr-IN" baseline="0" dirty="0"/>
              <a:t>–</a:t>
            </a:r>
            <a:r>
              <a:rPr lang="en-US" baseline="0" dirty="0"/>
              <a:t> One step might equal 1 km or 10 km or 1 000 km.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2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some of the technology available in the apps </a:t>
            </a:r>
            <a:r>
              <a:rPr lang="mr-IN" dirty="0"/>
              <a:t>–</a:t>
            </a:r>
            <a:r>
              <a:rPr lang="en-US" dirty="0"/>
              <a:t> camera, Augmented Reality</a:t>
            </a:r>
            <a:r>
              <a:rPr lang="en-US" baseline="0" dirty="0"/>
              <a:t> (</a:t>
            </a:r>
            <a:r>
              <a:rPr lang="en-US" dirty="0"/>
              <a:t>AR)</a:t>
            </a:r>
            <a:r>
              <a:rPr lang="en-US" baseline="0" dirty="0"/>
              <a:t> codes etc. to help children have a deeper experience of their </a:t>
            </a:r>
            <a:r>
              <a:rPr lang="en-US" baseline="0" dirty="0" err="1"/>
              <a:t>centre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27909-CA09-444B-869B-9877A934C7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4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800" y="1597821"/>
            <a:ext cx="7772400" cy="110251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8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00451"/>
            <a:ext cx="60960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9581"/>
            <a:ext cx="60960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25505"/>
            <a:ext cx="6096000" cy="603647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605" y="4767264"/>
            <a:ext cx="718127" cy="273844"/>
          </a:xfrm>
          <a:prstGeom prst="rect">
            <a:avLst/>
          </a:prstGeom>
        </p:spPr>
        <p:txBody>
          <a:bodyPr/>
          <a:lstStyle/>
          <a:p>
            <a:fld id="{DED24F58-3FD1-9242-BF8B-146F73278C0A}" type="datetime1">
              <a:rPr lang="en-AU" smtClean="0"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421467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605" y="4767264"/>
            <a:ext cx="718127" cy="273844"/>
          </a:xfrm>
          <a:prstGeom prst="rect">
            <a:avLst/>
          </a:prstGeom>
        </p:spPr>
        <p:txBody>
          <a:bodyPr/>
          <a:lstStyle/>
          <a:p>
            <a:fld id="{4EF74FCB-BE66-FA4C-B165-AF507CFE900E}" type="datetime1">
              <a:rPr lang="en-AU" smtClean="0"/>
              <a:t>21/11/17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421467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85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048B-11F5-401C-BB29-8B27B1A7E1D3}" type="datetimeFigureOut">
              <a:rPr lang="en-AU" smtClean="0"/>
              <a:t>21/11/17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E88F-8405-4A0E-877C-1A0EF142A6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622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608614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608614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72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60949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0949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81DCF566-9487-7747-B76D-15D17FF366A0}" type="datetime1">
              <a:rPr lang="en-AU" smtClean="0"/>
              <a:t>21/11/17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D5D3C65A-7DFA-7540-88B1-257E54D50455}" type="datetime1">
              <a:rPr lang="en-AU" smtClean="0"/>
              <a:t>21/11/17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56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E8A6BBBC-361D-4A4D-959B-2D68DDC98062}" type="datetime1">
              <a:rPr lang="en-AU" smtClean="0"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8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761824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1824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3FA805E2-437F-7F43-AF07-7C5F3E7DBD2B}" type="datetime1">
              <a:rPr lang="en-AU" smtClean="0"/>
              <a:t>21/11/17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6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5C3933D9-D53B-6E47-BFA7-CE0B8C31354C}" type="datetime1">
              <a:rPr lang="en-AU" smtClean="0"/>
              <a:t>21/11/17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96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9B7D1BA1-FDB1-1640-926B-B7855085451E}" type="datetime1">
              <a:rPr lang="en-AU" smtClean="0"/>
              <a:t>21/11/17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5" y="1597821"/>
            <a:ext cx="6382407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5" y="2914650"/>
            <a:ext cx="6382407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5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D8DBE485-150D-3042-A328-A1313627A359}" type="datetime1">
              <a:rPr lang="en-AU" smtClean="0"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4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600" y="4767264"/>
            <a:ext cx="720000" cy="273844"/>
          </a:xfrm>
          <a:prstGeom prst="rect">
            <a:avLst/>
          </a:prstGeom>
        </p:spPr>
        <p:txBody>
          <a:bodyPr/>
          <a:lstStyle/>
          <a:p>
            <a:fld id="{1F285E06-A126-2D40-B6ED-B913D3CE31AE}" type="datetime1">
              <a:rPr lang="en-AU" smtClean="0"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436862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7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6398446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6398446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7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  <a:lvl2pPr>
              <a:defRPr sz="24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2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9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73605" y="4767264"/>
            <a:ext cx="718127" cy="273844"/>
          </a:xfrm>
          <a:prstGeom prst="rect">
            <a:avLst/>
          </a:prstGeom>
        </p:spPr>
        <p:txBody>
          <a:bodyPr/>
          <a:lstStyle/>
          <a:p>
            <a:fld id="{E64F9FAF-A548-A642-BCF5-D311DE92ACE4}" type="datetime1">
              <a:rPr lang="en-AU" smtClean="0"/>
              <a:t>21/11/17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421467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5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73605" y="4767264"/>
            <a:ext cx="718127" cy="273844"/>
          </a:xfrm>
          <a:prstGeom prst="rect">
            <a:avLst/>
          </a:prstGeom>
        </p:spPr>
        <p:txBody>
          <a:bodyPr/>
          <a:lstStyle/>
          <a:p>
            <a:fld id="{D230183E-B93E-8348-838E-25115CB36A8A}" type="datetime1">
              <a:rPr lang="en-AU" smtClean="0"/>
              <a:t>21/11/17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421467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8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605" y="4767264"/>
            <a:ext cx="718127" cy="273844"/>
          </a:xfrm>
          <a:prstGeom prst="rect">
            <a:avLst/>
          </a:prstGeom>
        </p:spPr>
        <p:txBody>
          <a:bodyPr/>
          <a:lstStyle/>
          <a:p>
            <a:fld id="{3C994F44-F5B5-6044-BE19-102A146B3A97}" type="datetime1">
              <a:rPr lang="en-AU" smtClean="0"/>
              <a:t>21/11/17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 of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421467" cy="273844"/>
          </a:xfrm>
          <a:prstGeom prst="rect">
            <a:avLst/>
          </a:prstGeom>
        </p:spPr>
        <p:txBody>
          <a:bodyPr/>
          <a:lstStyle/>
          <a:p>
            <a:fld id="{72B1DA50-9CDF-674D-ABF9-B3DB44414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7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"/>
            <a:ext cx="9180000" cy="51637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600" y="205979"/>
            <a:ext cx="5713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>
            <a:off x="8707988" y="3022472"/>
            <a:ext cx="697627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aseline="30000">
                <a:solidFill>
                  <a:schemeClr val="bg1">
                    <a:lumMod val="85000"/>
                  </a:schemeClr>
                </a:solidFill>
              </a:rPr>
              <a:t>(CRCOS) #00212K</a:t>
            </a:r>
          </a:p>
        </p:txBody>
      </p:sp>
    </p:spTree>
    <p:extLst>
      <p:ext uri="{BB962C8B-B14F-4D97-AF65-F5344CB8AC3E}">
        <p14:creationId xmlns:p14="http://schemas.microsoft.com/office/powerpoint/2010/main" val="150736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009ED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"/>
            <a:ext cx="9180000" cy="51637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05979"/>
            <a:ext cx="639204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200151"/>
            <a:ext cx="6392041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 rot="16200000">
            <a:off x="8707988" y="3022472"/>
            <a:ext cx="697627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aseline="30000">
                <a:solidFill>
                  <a:schemeClr val="bg1">
                    <a:lumMod val="85000"/>
                  </a:schemeClr>
                </a:solidFill>
              </a:rPr>
              <a:t>(CRCOS) #00212K</a:t>
            </a:r>
          </a:p>
        </p:txBody>
      </p:sp>
    </p:spTree>
    <p:extLst>
      <p:ext uri="{BB962C8B-B14F-4D97-AF65-F5344CB8AC3E}">
        <p14:creationId xmlns:p14="http://schemas.microsoft.com/office/powerpoint/2010/main" val="187347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94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9ED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0"/>
            <a:ext cx="9180000" cy="51637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182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618248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40562" y="4767264"/>
            <a:ext cx="7198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A6A6A6"/>
                </a:solidFill>
              </a:defRPr>
            </a:lvl1pPr>
          </a:lstStyle>
          <a:p>
            <a:fld id="{DE57B389-0786-F849-9579-4BC98732B665}" type="datetime1">
              <a:rPr lang="en-AU" smtClean="0"/>
              <a:pPr/>
              <a:t>21/11/17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123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rgbClr val="A6A6A6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20811" y="4767264"/>
            <a:ext cx="12284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2B1DA50-9CDF-674D-ABF9-B3DB44414A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>
            <a:off x="8707988" y="3022472"/>
            <a:ext cx="697627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aseline="30000">
                <a:solidFill>
                  <a:schemeClr val="bg1">
                    <a:lumMod val="85000"/>
                  </a:schemeClr>
                </a:solidFill>
              </a:rPr>
              <a:t>(CRCOS) #00212K</a:t>
            </a:r>
          </a:p>
        </p:txBody>
      </p:sp>
    </p:spTree>
    <p:extLst>
      <p:ext uri="{BB962C8B-B14F-4D97-AF65-F5344CB8AC3E}">
        <p14:creationId xmlns:p14="http://schemas.microsoft.com/office/powerpoint/2010/main" val="13327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009ED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ELSA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Two </a:t>
            </a:r>
            <a:r>
              <a:rPr lang="mr-IN" dirty="0"/>
              <a:t>–</a:t>
            </a:r>
            <a:r>
              <a:rPr lang="en-US" dirty="0"/>
              <a:t> Session Two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928056"/>
            <a:ext cx="92049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00" i="1" dirty="0"/>
              <a:t>ELSA is funded by the Australian Government Department of Education and Training through the National Innovation and Science Agenda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142413" y="169311"/>
            <a:ext cx="1194981" cy="4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the room (Discussion)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tools can you use to better understand your place of birth relative to the workshop venue? </a:t>
            </a:r>
          </a:p>
          <a:p>
            <a:r>
              <a:rPr lang="en-US" dirty="0"/>
              <a:t>What communication and investigation strategies did you use when determining your place in space?  What did you notice other people doing? </a:t>
            </a:r>
          </a:p>
          <a:p>
            <a:r>
              <a:rPr lang="en-US" dirty="0"/>
              <a:t>How did you confirm your location made sense? </a:t>
            </a:r>
          </a:p>
          <a:p>
            <a:r>
              <a:rPr lang="en-US" dirty="0"/>
              <a:t>How could you support someone to find a location? How could you learn further from someone who had completed the problem?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Spatial reasoning: What do we mean? 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Think about the route you took to get to this room today. </a:t>
            </a:r>
          </a:p>
          <a:p>
            <a:pPr lvl="1"/>
            <a:r>
              <a:rPr lang="en-AU" dirty="0"/>
              <a:t>How did you find your way? Did you ask directions?</a:t>
            </a:r>
          </a:p>
          <a:p>
            <a:r>
              <a:rPr lang="en-AU" dirty="0"/>
              <a:t>Have you ever had to re-arrange furniture in a room (or re-arrange the dishwasher!)? </a:t>
            </a:r>
          </a:p>
          <a:p>
            <a:pPr lvl="1"/>
            <a:r>
              <a:rPr lang="en-AU" dirty="0"/>
              <a:t>How did you go about it?</a:t>
            </a:r>
          </a:p>
          <a:p>
            <a:r>
              <a:rPr lang="en-AU" dirty="0"/>
              <a:t>What sorts of skills were you using? </a:t>
            </a:r>
          </a:p>
        </p:txBody>
      </p:sp>
    </p:spTree>
    <p:extLst>
      <p:ext uri="{BB962C8B-B14F-4D97-AF65-F5344CB8AC3E}">
        <p14:creationId xmlns:p14="http://schemas.microsoft.com/office/powerpoint/2010/main" val="121034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Location and Arrangement</a:t>
            </a:r>
            <a:br>
              <a:rPr lang="en-AU" dirty="0"/>
            </a:br>
            <a:r>
              <a:rPr lang="en-AU" sz="2700" dirty="0"/>
              <a:t>Conceptual development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387116"/>
              </p:ext>
            </p:extLst>
          </p:nvPr>
        </p:nvGraphicFramePr>
        <p:xfrm>
          <a:off x="457203" y="1221600"/>
          <a:ext cx="6895725" cy="378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6603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84" y="43960"/>
            <a:ext cx="6172200" cy="637580"/>
          </a:xfrm>
        </p:spPr>
        <p:txBody>
          <a:bodyPr>
            <a:normAutofit/>
          </a:bodyPr>
          <a:lstStyle/>
          <a:p>
            <a:r>
              <a:rPr lang="en-AU" sz="2400" dirty="0"/>
              <a:t>Location and Arrangement: What do we mean?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836130"/>
              </p:ext>
            </p:extLst>
          </p:nvPr>
        </p:nvGraphicFramePr>
        <p:xfrm>
          <a:off x="480447" y="696653"/>
          <a:ext cx="6393278" cy="437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957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Developmental theory for young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Move from Egocentric to </a:t>
            </a:r>
            <a:r>
              <a:rPr lang="en-US" dirty="0" err="1"/>
              <a:t>Allocentric</a:t>
            </a:r>
            <a:r>
              <a:rPr lang="en-US" dirty="0"/>
              <a:t> views </a:t>
            </a:r>
          </a:p>
          <a:p>
            <a:pPr lvl="1"/>
            <a:r>
              <a:rPr lang="en-US" dirty="0"/>
              <a:t>Egocentric is my view, what I see.</a:t>
            </a:r>
          </a:p>
          <a:p>
            <a:pPr lvl="1"/>
            <a:r>
              <a:rPr lang="en-US" dirty="0" err="1"/>
              <a:t>Allocentric</a:t>
            </a:r>
            <a:r>
              <a:rPr lang="en-US" dirty="0"/>
              <a:t> is representing objects from the viewpoint of someone/something other than yourself </a:t>
            </a:r>
          </a:p>
          <a:p>
            <a:r>
              <a:rPr lang="en-US" dirty="0"/>
              <a:t>Two main visual frames of reference for Egocentric:</a:t>
            </a:r>
          </a:p>
          <a:p>
            <a:pPr lvl="1"/>
            <a:r>
              <a:rPr lang="en-US" dirty="0"/>
              <a:t>Relative = me relative to others (people and objects) in space (Mapping the room activity)</a:t>
            </a:r>
          </a:p>
          <a:p>
            <a:pPr lvl="1"/>
            <a:r>
              <a:rPr lang="en-US" dirty="0"/>
              <a:t>Intrinsic = objects and people (who are not me) relative to other objects and people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084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76" y="18730"/>
            <a:ext cx="6172200" cy="857250"/>
          </a:xfrm>
        </p:spPr>
        <p:txBody>
          <a:bodyPr/>
          <a:lstStyle/>
          <a:p>
            <a:pPr algn="l"/>
            <a:r>
              <a:rPr lang="en-AU" dirty="0"/>
              <a:t>Examples of children’s ideas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2977" b="1769"/>
          <a:stretch/>
        </p:blipFill>
        <p:spPr>
          <a:xfrm rot="5400000">
            <a:off x="4655289" y="1264199"/>
            <a:ext cx="3481714" cy="2705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5276" r="4287"/>
          <a:stretch/>
        </p:blipFill>
        <p:spPr>
          <a:xfrm>
            <a:off x="356816" y="767492"/>
            <a:ext cx="2518691" cy="1920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r="3817"/>
          <a:stretch/>
        </p:blipFill>
        <p:spPr>
          <a:xfrm rot="5400000">
            <a:off x="2513194" y="2851973"/>
            <a:ext cx="2348743" cy="22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5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64442" cy="857250"/>
          </a:xfrm>
        </p:spPr>
        <p:txBody>
          <a:bodyPr/>
          <a:lstStyle/>
          <a:p>
            <a:r>
              <a:rPr lang="en-AU" dirty="0"/>
              <a:t>Children’s App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There are four activities in the app to engage with, based on the four areas of conceptual development</a:t>
            </a:r>
          </a:p>
          <a:p>
            <a:pPr marL="785813" lvl="1" indent="-385763">
              <a:buFont typeface="+mj-lt"/>
              <a:buAutoNum type="arabicPeriod"/>
            </a:pPr>
            <a:r>
              <a:rPr lang="en-AU" dirty="0"/>
              <a:t>Excursions (Position)</a:t>
            </a:r>
          </a:p>
          <a:p>
            <a:pPr marL="785813" lvl="1" indent="-385763">
              <a:buFont typeface="+mj-lt"/>
              <a:buAutoNum type="arabicPeriod"/>
            </a:pPr>
            <a:r>
              <a:rPr lang="en-AU" dirty="0"/>
              <a:t>Amy’s Adventure (Location)</a:t>
            </a:r>
          </a:p>
          <a:p>
            <a:pPr marL="785813" lvl="1" indent="-385763">
              <a:buFont typeface="+mj-lt"/>
              <a:buAutoNum type="arabicPeriod"/>
            </a:pPr>
            <a:r>
              <a:rPr lang="en-AU" dirty="0"/>
              <a:t>Mapping (Arrangement)</a:t>
            </a:r>
          </a:p>
          <a:p>
            <a:pPr marL="785813" lvl="1" indent="-385763">
              <a:buFont typeface="+mj-lt"/>
              <a:buAutoNum type="arabicPeriod"/>
            </a:pPr>
            <a:r>
              <a:rPr lang="en-AU" dirty="0"/>
              <a:t>Directions (Orientation)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826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Excursions (Position)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Focus on positional language involving both static/stationary and motion/active language</a:t>
            </a:r>
          </a:p>
          <a:p>
            <a:r>
              <a:rPr lang="en-AU" dirty="0"/>
              <a:t>There are three excursions to choose from:</a:t>
            </a:r>
          </a:p>
          <a:p>
            <a:pPr lvl="1"/>
            <a:r>
              <a:rPr lang="en-AU" dirty="0"/>
              <a:t>At the park</a:t>
            </a:r>
          </a:p>
          <a:p>
            <a:pPr lvl="1"/>
            <a:r>
              <a:rPr lang="en-AU" dirty="0"/>
              <a:t>At the library</a:t>
            </a:r>
          </a:p>
          <a:p>
            <a:pPr lvl="1"/>
            <a:r>
              <a:rPr lang="en-AU" dirty="0"/>
              <a:t>Exploring the bush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6" y="1167594"/>
            <a:ext cx="3028950" cy="2475520"/>
          </a:xfrm>
        </p:spPr>
      </p:pic>
    </p:spTree>
    <p:extLst>
      <p:ext uri="{BB962C8B-B14F-4D97-AF65-F5344CB8AC3E}">
        <p14:creationId xmlns:p14="http://schemas.microsoft.com/office/powerpoint/2010/main" val="608998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 the park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KEY SPATIAL TASKS</a:t>
            </a:r>
          </a:p>
          <a:p>
            <a:r>
              <a:rPr lang="en-US" sz="1800" dirty="0"/>
              <a:t>Place Amy </a:t>
            </a:r>
            <a:r>
              <a:rPr lang="en-US" sz="1800" b="1" dirty="0"/>
              <a:t>opposite </a:t>
            </a:r>
            <a:r>
              <a:rPr lang="en-US" sz="1800" dirty="0"/>
              <a:t>Elliot on the see-saw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Look </a:t>
            </a:r>
            <a:r>
              <a:rPr lang="en-US" sz="1800" b="1" dirty="0"/>
              <a:t>under </a:t>
            </a:r>
            <a:r>
              <a:rPr lang="en-US" sz="1800" dirty="0"/>
              <a:t>the blanket to make sure you have not squashed Amy’s banana</a:t>
            </a:r>
          </a:p>
          <a:p>
            <a:endParaRPr lang="en-US" sz="1800" dirty="0"/>
          </a:p>
          <a:p>
            <a:r>
              <a:rPr lang="en-US" sz="1800" dirty="0"/>
              <a:t> Push (kick) the soccer ball </a:t>
            </a:r>
            <a:r>
              <a:rPr lang="en-US" sz="1800" b="1" dirty="0"/>
              <a:t>between</a:t>
            </a:r>
            <a:r>
              <a:rPr lang="en-US" sz="1800" dirty="0"/>
              <a:t> the goal posts to score a goal</a:t>
            </a:r>
            <a:endParaRPr lang="en-AU" sz="1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6" y="1167594"/>
            <a:ext cx="3028950" cy="2284126"/>
          </a:xfrm>
        </p:spPr>
      </p:pic>
    </p:spTree>
    <p:extLst>
      <p:ext uri="{BB962C8B-B14F-4D97-AF65-F5344CB8AC3E}">
        <p14:creationId xmlns:p14="http://schemas.microsoft.com/office/powerpoint/2010/main" val="53350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 the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KEY SPATIAL TASKS</a:t>
            </a:r>
          </a:p>
          <a:p>
            <a:r>
              <a:rPr lang="en-AU" sz="1800" dirty="0"/>
              <a:t>Focusing on </a:t>
            </a:r>
            <a:r>
              <a:rPr lang="en-AU" sz="1800" i="1" dirty="0"/>
              <a:t>positional</a:t>
            </a:r>
            <a:r>
              <a:rPr lang="en-AU" sz="1800" dirty="0"/>
              <a:t> language</a:t>
            </a:r>
          </a:p>
          <a:p>
            <a:endParaRPr lang="en-AU" sz="1800" dirty="0"/>
          </a:p>
          <a:p>
            <a:pPr>
              <a:buFont typeface="Wingdings" charset="2"/>
              <a:buChar char="§"/>
            </a:pPr>
            <a:r>
              <a:rPr lang="en-AU" sz="1800" dirty="0"/>
              <a:t>in/on/near/far/up/down/under/over / across / through</a:t>
            </a:r>
          </a:p>
          <a:p>
            <a:pPr>
              <a:buFont typeface="Wingdings" charset="2"/>
              <a:buChar char="§"/>
            </a:pPr>
            <a:endParaRPr lang="en-AU" sz="1800" dirty="0"/>
          </a:p>
          <a:p>
            <a:pPr>
              <a:buFont typeface="Wingdings" charset="2"/>
              <a:buChar char="§"/>
            </a:pPr>
            <a:r>
              <a:rPr lang="en-AU" sz="1800" dirty="0"/>
              <a:t>Both active and passive positional language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6" y="1329612"/>
            <a:ext cx="3028950" cy="2275019"/>
          </a:xfrm>
        </p:spPr>
      </p:pic>
    </p:spTree>
    <p:extLst>
      <p:ext uri="{BB962C8B-B14F-4D97-AF65-F5344CB8AC3E}">
        <p14:creationId xmlns:p14="http://schemas.microsoft.com/office/powerpoint/2010/main" val="80797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0800" y="1419591"/>
            <a:ext cx="7772400" cy="1102519"/>
          </a:xfrm>
        </p:spPr>
        <p:txBody>
          <a:bodyPr/>
          <a:lstStyle/>
          <a:p>
            <a:r>
              <a:rPr lang="en-US" dirty="0"/>
              <a:t>Preparing for the ELSA pilot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58679" y="2620182"/>
            <a:ext cx="8294522" cy="1314450"/>
          </a:xfrm>
        </p:spPr>
        <p:txBody>
          <a:bodyPr/>
          <a:lstStyle/>
          <a:p>
            <a:r>
              <a:rPr lang="en-AU" dirty="0"/>
              <a:t>Educator app; </a:t>
            </a:r>
            <a:r>
              <a:rPr lang="en-AU"/>
              <a:t>Screen time; Device </a:t>
            </a:r>
            <a:r>
              <a:rPr lang="en-AU" dirty="0"/>
              <a:t>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Exploring the bush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KEY SPATIAL TASKS</a:t>
            </a:r>
          </a:p>
          <a:p>
            <a:r>
              <a:rPr lang="en-AU" sz="1800" dirty="0"/>
              <a:t>Placing objects in certain positions based on directions</a:t>
            </a:r>
          </a:p>
          <a:p>
            <a:endParaRPr lang="en-AU" sz="1800" dirty="0"/>
          </a:p>
          <a:p>
            <a:pPr>
              <a:buFont typeface="Wingdings" charset="2"/>
              <a:buChar char="§"/>
            </a:pPr>
            <a:r>
              <a:rPr lang="en-AU" sz="1800" dirty="0"/>
              <a:t>Encouraging decision making based on positional language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2" y="1005576"/>
            <a:ext cx="2677281" cy="20116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632" y="3023593"/>
            <a:ext cx="2677281" cy="20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73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Activity using AR codes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3" y="1200150"/>
            <a:ext cx="5384797" cy="3747864"/>
          </a:xfrm>
        </p:spPr>
        <p:txBody>
          <a:bodyPr>
            <a:normAutofit/>
          </a:bodyPr>
          <a:lstStyle/>
          <a:p>
            <a:r>
              <a:rPr lang="en-AU" dirty="0"/>
              <a:t>Working in small groups, you will gather all the clues using the AR reader on the tablets.</a:t>
            </a:r>
          </a:p>
          <a:p>
            <a:r>
              <a:rPr lang="en-AU" dirty="0"/>
              <a:t>The AR codes are placed around the room. </a:t>
            </a:r>
          </a:p>
          <a:p>
            <a:r>
              <a:rPr lang="en-AU" dirty="0"/>
              <a:t>You can collect the clues in any order. There are 6 AR codes altogether. </a:t>
            </a:r>
          </a:p>
          <a:p>
            <a:r>
              <a:rPr lang="en-AU" dirty="0"/>
              <a:t>Follow the instructions on the AR code. Make notes in your workbook.   </a:t>
            </a:r>
          </a:p>
        </p:txBody>
      </p:sp>
    </p:spTree>
    <p:extLst>
      <p:ext uri="{BB962C8B-B14F-4D97-AF65-F5344CB8AC3E}">
        <p14:creationId xmlns:p14="http://schemas.microsoft.com/office/powerpoint/2010/main" val="952824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6392041" cy="857250"/>
          </a:xfrm>
        </p:spPr>
        <p:txBody>
          <a:bodyPr>
            <a:normAutofit/>
          </a:bodyPr>
          <a:lstStyle/>
          <a:p>
            <a:r>
              <a:rPr lang="en-AU" dirty="0"/>
              <a:t>Amy’s Adventure (Location)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Children will be able to play a real world augmented reality (AR) adventure game helping them to understand language that describes locations.</a:t>
            </a:r>
          </a:p>
          <a:p>
            <a:r>
              <a:rPr lang="en-AU" dirty="0"/>
              <a:t>Amy </a:t>
            </a:r>
            <a:r>
              <a:rPr lang="en-US" dirty="0"/>
              <a:t>will direct the adventure using spatial audio descriptions to describe locations in the preschool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3619"/>
            <a:ext cx="3028950" cy="2284997"/>
          </a:xfrm>
        </p:spPr>
      </p:pic>
    </p:spTree>
    <p:extLst>
      <p:ext uri="{BB962C8B-B14F-4D97-AF65-F5344CB8AC3E}">
        <p14:creationId xmlns:p14="http://schemas.microsoft.com/office/powerpoint/2010/main" val="9331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167595"/>
            <a:ext cx="4114797" cy="3394472"/>
          </a:xfrm>
        </p:spPr>
        <p:txBody>
          <a:bodyPr>
            <a:normAutofit/>
          </a:bodyPr>
          <a:lstStyle/>
          <a:p>
            <a:r>
              <a:rPr lang="en-AU" dirty="0"/>
              <a:t>Using digital tools to interpret location different perspectives</a:t>
            </a:r>
          </a:p>
          <a:p>
            <a:endParaRPr lang="en-AU" dirty="0"/>
          </a:p>
          <a:p>
            <a:pPr>
              <a:buFont typeface="Wingdings" charset="2"/>
              <a:buChar char="§"/>
            </a:pPr>
            <a:r>
              <a:rPr lang="en-AU" dirty="0"/>
              <a:t>Screen space and real space using AR markers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6" y="1113588"/>
            <a:ext cx="3028950" cy="227917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Amy’s Adventure</a:t>
            </a:r>
          </a:p>
        </p:txBody>
      </p:sp>
    </p:spTree>
    <p:extLst>
      <p:ext uri="{BB962C8B-B14F-4D97-AF65-F5344CB8AC3E}">
        <p14:creationId xmlns:p14="http://schemas.microsoft.com/office/powerpoint/2010/main" val="72960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167595"/>
            <a:ext cx="4114797" cy="3394472"/>
          </a:xfrm>
        </p:spPr>
        <p:txBody>
          <a:bodyPr>
            <a:normAutofit/>
          </a:bodyPr>
          <a:lstStyle/>
          <a:p>
            <a:r>
              <a:rPr lang="en-AU" dirty="0"/>
              <a:t>Each adventure is composed </a:t>
            </a:r>
            <a:r>
              <a:rPr lang="en-US" dirty="0"/>
              <a:t>in a </a:t>
            </a:r>
            <a:r>
              <a:rPr lang="en-US" dirty="0" err="1"/>
              <a:t>randomised</a:t>
            </a:r>
            <a:r>
              <a:rPr lang="en-US" dirty="0"/>
              <a:t> order and an increasing number of locations, this makes each adventure exciting and varied.</a:t>
            </a:r>
            <a:endParaRPr lang="en-AU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Amy’s Adventure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1167595"/>
            <a:ext cx="3028950" cy="2290019"/>
          </a:xfrm>
        </p:spPr>
      </p:pic>
    </p:spTree>
    <p:extLst>
      <p:ext uri="{BB962C8B-B14F-4D97-AF65-F5344CB8AC3E}">
        <p14:creationId xmlns:p14="http://schemas.microsoft.com/office/powerpoint/2010/main" val="350669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 (Arrangement)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of arrangement skills</a:t>
            </a:r>
          </a:p>
          <a:p>
            <a:endParaRPr lang="en-US" dirty="0"/>
          </a:p>
          <a:p>
            <a:r>
              <a:rPr lang="en-US" dirty="0"/>
              <a:t>Children represent their preschool playground map by placing and then arranging the position of objects in space.</a:t>
            </a:r>
          </a:p>
          <a:p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06" y="1329612"/>
            <a:ext cx="3145169" cy="2376264"/>
          </a:xfrm>
        </p:spPr>
      </p:pic>
    </p:spTree>
    <p:extLst>
      <p:ext uri="{BB962C8B-B14F-4D97-AF65-F5344CB8AC3E}">
        <p14:creationId xmlns:p14="http://schemas.microsoft.com/office/powerpoint/2010/main" val="1009444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200150"/>
            <a:ext cx="4276815" cy="3855876"/>
          </a:xfrm>
        </p:spPr>
        <p:txBody>
          <a:bodyPr>
            <a:normAutofit/>
          </a:bodyPr>
          <a:lstStyle/>
          <a:p>
            <a:r>
              <a:rPr lang="en-US" dirty="0"/>
              <a:t>Once the map is constructed children can see the map from different perspectives and points of </a:t>
            </a:r>
            <a:r>
              <a:rPr lang="en-AU" dirty="0"/>
              <a:t>views.</a:t>
            </a:r>
          </a:p>
          <a:p>
            <a:endParaRPr lang="en-AU" dirty="0"/>
          </a:p>
          <a:p>
            <a:pPr>
              <a:buFont typeface="Wingdings" charset="2"/>
              <a:buChar char="§"/>
            </a:pPr>
            <a:r>
              <a:rPr lang="en-AU" dirty="0"/>
              <a:t>Orientation skills are reinforced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1005576"/>
            <a:ext cx="2664296" cy="199822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3057804"/>
            <a:ext cx="2631962" cy="1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5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Explore the Zoo (Orientation) - We will play if we have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Orientation skills are developed</a:t>
            </a:r>
          </a:p>
          <a:p>
            <a:endParaRPr lang="en-AU" dirty="0"/>
          </a:p>
          <a:p>
            <a:pPr>
              <a:buFont typeface="Wingdings" charset="2"/>
              <a:buChar char="§"/>
            </a:pPr>
            <a:r>
              <a:rPr lang="en-AU" dirty="0"/>
              <a:t>Children navigate within a space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273" y="1185753"/>
            <a:ext cx="2244099" cy="168652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64" y="2892259"/>
            <a:ext cx="2254108" cy="17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9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Piper is Lost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193" y="1059582"/>
            <a:ext cx="3995657" cy="3726414"/>
          </a:xfrm>
        </p:spPr>
        <p:txBody>
          <a:bodyPr>
            <a:normAutofit/>
          </a:bodyPr>
          <a:lstStyle/>
          <a:p>
            <a:r>
              <a:rPr lang="en-AU" dirty="0"/>
              <a:t>Focus on more difficult position and location skills when interpreting directions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2961095"/>
            <a:ext cx="2700300" cy="204015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951570"/>
            <a:ext cx="2700300" cy="20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Hide and Seek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08" y="1113588"/>
            <a:ext cx="4463512" cy="3618402"/>
          </a:xfrm>
        </p:spPr>
        <p:txBody>
          <a:bodyPr>
            <a:normAutofit/>
          </a:bodyPr>
          <a:lstStyle/>
          <a:p>
            <a:r>
              <a:rPr lang="en-US" dirty="0"/>
              <a:t>Children develop </a:t>
            </a:r>
            <a:r>
              <a:rPr lang="en-US" dirty="0" err="1"/>
              <a:t>wayfinding</a:t>
            </a:r>
            <a:r>
              <a:rPr lang="en-US" dirty="0"/>
              <a:t> skills as the navigate find lost characters.</a:t>
            </a:r>
          </a:p>
          <a:p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Uses spatial language to locate objects as the child’s orientation changes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19" y="542253"/>
            <a:ext cx="2609704" cy="19733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24" y="2922789"/>
            <a:ext cx="2646294" cy="19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3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513725"/>
            <a:ext cx="6392041" cy="857250"/>
          </a:xfrm>
        </p:spPr>
        <p:txBody>
          <a:bodyPr/>
          <a:lstStyle/>
          <a:p>
            <a:pPr algn="l"/>
            <a:r>
              <a:rPr lang="en-US" smtClean="0"/>
              <a:t>Exploring the Educator App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457199" y="1619573"/>
            <a:ext cx="6555783" cy="29750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7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5979"/>
            <a:ext cx="6392041" cy="568721"/>
          </a:xfrm>
        </p:spPr>
        <p:txBody>
          <a:bodyPr>
            <a:normAutofit fontScale="90000"/>
          </a:bodyPr>
          <a:lstStyle/>
          <a:p>
            <a:r>
              <a:rPr lang="en-US" dirty="0"/>
              <a:t>View from Mt Ainslie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74700"/>
            <a:ext cx="6858000" cy="42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Managing devices</a:t>
            </a:r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457199" y="1619573"/>
            <a:ext cx="6555783" cy="29750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some ways your centres manage devices currently?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 defTabSz="914400">
              <a:spcBef>
                <a:spcPts val="0"/>
              </a:spcBef>
              <a:defRPr/>
            </a:pPr>
            <a:r>
              <a:rPr lang="en-US" dirty="0"/>
              <a:t>time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dirty="0"/>
              <a:t>equal participation</a:t>
            </a:r>
          </a:p>
          <a:p>
            <a:pPr lvl="1" defTabSz="914400">
              <a:spcBef>
                <a:spcPts val="0"/>
              </a:spcBef>
              <a:defRPr/>
            </a:pPr>
            <a:r>
              <a:rPr lang="en-US" dirty="0"/>
              <a:t>observation and reporting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5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Screen time</a:t>
            </a:r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457203" y="1387098"/>
            <a:ext cx="6555783" cy="29750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do we communicate to parents about screen time?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some useful answers to their questions?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5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Communicating </a:t>
            </a:r>
            <a:r>
              <a:rPr lang="en-US"/>
              <a:t>with families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>
          <a:xfrm>
            <a:off x="457203" y="1387098"/>
            <a:ext cx="6555783" cy="297505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the ELSA team support you communicate to families about the ELSA pilot?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2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0800" y="1512581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/>
              <a:t>ELSA apps in practice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80800" y="2914650"/>
            <a:ext cx="7196034" cy="1314450"/>
          </a:xfrm>
        </p:spPr>
        <p:txBody>
          <a:bodyPr/>
          <a:lstStyle/>
          <a:p>
            <a:r>
              <a:rPr lang="en-AU" dirty="0"/>
              <a:t>App Two </a:t>
            </a:r>
            <a:r>
              <a:rPr lang="mr-IN" dirty="0"/>
              <a:t>–</a:t>
            </a:r>
            <a:r>
              <a:rPr lang="en-AU" dirty="0"/>
              <a:t> Location and Arrangement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40030"/>
          <a:stretch/>
        </p:blipFill>
        <p:spPr>
          <a:xfrm>
            <a:off x="258651" y="4502259"/>
            <a:ext cx="845988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3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Lucy in the City (Julie </a:t>
            </a:r>
            <a:r>
              <a:rPr lang="en-AU" b="1" dirty="0" err="1"/>
              <a:t>Dillemuth</a:t>
            </a:r>
            <a:r>
              <a:rPr lang="en-AU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1063229"/>
            <a:ext cx="6392041" cy="3531394"/>
          </a:xfrm>
        </p:spPr>
        <p:txBody>
          <a:bodyPr/>
          <a:lstStyle/>
          <a:p>
            <a:r>
              <a:rPr lang="en-AU" dirty="0"/>
              <a:t>Think about the type of language used in the book that relates to position and location.</a:t>
            </a:r>
          </a:p>
          <a:p>
            <a:r>
              <a:rPr lang="en-AU" dirty="0"/>
              <a:t>Other stories to use include</a:t>
            </a:r>
          </a:p>
          <a:p>
            <a:pPr lvl="1"/>
            <a:r>
              <a:rPr lang="en-AU" dirty="0"/>
              <a:t>We’re going on a bear hunt</a:t>
            </a:r>
          </a:p>
          <a:p>
            <a:pPr lvl="1"/>
            <a:r>
              <a:rPr lang="en-AU" dirty="0"/>
              <a:t>Franklin’s Neighbourhood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482913" y="2433250"/>
            <a:ext cx="2231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350" dirty="0"/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36" y="1672718"/>
            <a:ext cx="1566174" cy="195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the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Based upon your place of birth, position yourself in the room relative to the ELSA team member who is representing the current city. </a:t>
            </a:r>
          </a:p>
          <a:p>
            <a:pPr marL="0" indent="0">
              <a:buNone/>
            </a:pPr>
            <a:r>
              <a:rPr lang="en-AU" dirty="0"/>
              <a:t>You may use whatever tools and communication methods you deem fit. </a:t>
            </a:r>
          </a:p>
        </p:txBody>
      </p:sp>
    </p:spTree>
    <p:extLst>
      <p:ext uri="{BB962C8B-B14F-4D97-AF65-F5344CB8AC3E}">
        <p14:creationId xmlns:p14="http://schemas.microsoft.com/office/powerpoint/2010/main" val="18757108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</TotalTime>
  <Words>2512</Words>
  <Application>Microsoft Macintosh PowerPoint</Application>
  <PresentationFormat>On-screen Show (16:9)</PresentationFormat>
  <Paragraphs>266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Mangal</vt:lpstr>
      <vt:lpstr>Wingdings</vt:lpstr>
      <vt:lpstr>Arial</vt:lpstr>
      <vt:lpstr>1_Office Theme</vt:lpstr>
      <vt:lpstr>2_Office Theme</vt:lpstr>
      <vt:lpstr>3_Office Theme</vt:lpstr>
      <vt:lpstr>ELSA Workshop</vt:lpstr>
      <vt:lpstr>Preparing for the ELSA pilot</vt:lpstr>
      <vt:lpstr>Exploring the Educator App</vt:lpstr>
      <vt:lpstr>Managing devices</vt:lpstr>
      <vt:lpstr>Screen time</vt:lpstr>
      <vt:lpstr>Communicating with families</vt:lpstr>
      <vt:lpstr>ELSA apps in practice</vt:lpstr>
      <vt:lpstr>Lucy in the City (Julie Dillemuth)</vt:lpstr>
      <vt:lpstr>Map the Room</vt:lpstr>
      <vt:lpstr>Map the room (Discussion)</vt:lpstr>
      <vt:lpstr>Spatial reasoning: What do we mean? </vt:lpstr>
      <vt:lpstr>Location and Arrangement Conceptual development</vt:lpstr>
      <vt:lpstr>Location and Arrangement: What do we mean? </vt:lpstr>
      <vt:lpstr>Developmental theory for young children</vt:lpstr>
      <vt:lpstr>Examples of children’s ideas</vt:lpstr>
      <vt:lpstr>Children’s App 2</vt:lpstr>
      <vt:lpstr>Excursions (Position)</vt:lpstr>
      <vt:lpstr>At the park</vt:lpstr>
      <vt:lpstr>At the library</vt:lpstr>
      <vt:lpstr>Exploring the bush</vt:lpstr>
      <vt:lpstr>Activity using AR codes</vt:lpstr>
      <vt:lpstr>Amy’s Adventure (Location)</vt:lpstr>
      <vt:lpstr>Amy’s Adventure</vt:lpstr>
      <vt:lpstr>Amy’s Adventure</vt:lpstr>
      <vt:lpstr>Mapping (Arrangement)</vt:lpstr>
      <vt:lpstr>Mapping</vt:lpstr>
      <vt:lpstr>Explore the Zoo (Orientation) - We will play if we have time</vt:lpstr>
      <vt:lpstr>Piper is Lost</vt:lpstr>
      <vt:lpstr>Hide and Seek</vt:lpstr>
      <vt:lpstr>View from Mt Ainslie</vt:lpstr>
    </vt:vector>
  </TitlesOfParts>
  <Company>OMG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OMG OMG</dc:creator>
  <cp:lastModifiedBy>Microsoft Office User</cp:lastModifiedBy>
  <cp:revision>65</cp:revision>
  <dcterms:created xsi:type="dcterms:W3CDTF">2014-02-17T05:35:55Z</dcterms:created>
  <dcterms:modified xsi:type="dcterms:W3CDTF">2017-11-20T22:50:39Z</dcterms:modified>
</cp:coreProperties>
</file>